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Tomorrow" panose="020B0604020202020204" charset="-120"/>
      <p:regular r:id="rId13"/>
    </p:embeddedFont>
    <p:embeddedFont>
      <p:font typeface="Tomorrow Semi Bold" panose="02010600030101010101" charset="-122"/>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40" d="100"/>
          <a:sy n="40" d="100"/>
        </p:scale>
        <p:origin x="34" y="79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dhavi Regidi" userId="86ccc87b6c758bfd" providerId="LiveId" clId="{E18070F5-22C1-43DA-98DD-B15735DB3235}"/>
    <pc:docChg chg="undo custSel modSld">
      <pc:chgData name="Madhavi Regidi" userId="86ccc87b6c758bfd" providerId="LiveId" clId="{E18070F5-22C1-43DA-98DD-B15735DB3235}" dt="2025-08-02T09:05:43.978" v="5" actId="1076"/>
      <pc:docMkLst>
        <pc:docMk/>
      </pc:docMkLst>
      <pc:sldChg chg="modSp mod">
        <pc:chgData name="Madhavi Regidi" userId="86ccc87b6c758bfd" providerId="LiveId" clId="{E18070F5-22C1-43DA-98DD-B15735DB3235}" dt="2025-08-02T09:03:23.296" v="4" actId="1076"/>
        <pc:sldMkLst>
          <pc:docMk/>
          <pc:sldMk cId="0" sldId="259"/>
        </pc:sldMkLst>
        <pc:spChg chg="mod">
          <ac:chgData name="Madhavi Regidi" userId="86ccc87b6c758bfd" providerId="LiveId" clId="{E18070F5-22C1-43DA-98DD-B15735DB3235}" dt="2025-08-02T09:03:23.296" v="4" actId="1076"/>
          <ac:spMkLst>
            <pc:docMk/>
            <pc:sldMk cId="0" sldId="259"/>
            <ac:spMk id="7" creationId="{00000000-0000-0000-0000-000000000000}"/>
          </ac:spMkLst>
        </pc:spChg>
        <pc:picChg chg="mod">
          <ac:chgData name="Madhavi Regidi" userId="86ccc87b6c758bfd" providerId="LiveId" clId="{E18070F5-22C1-43DA-98DD-B15735DB3235}" dt="2025-08-01T05:43:20.073" v="0" actId="1076"/>
          <ac:picMkLst>
            <pc:docMk/>
            <pc:sldMk cId="0" sldId="259"/>
            <ac:picMk id="3" creationId="{00000000-0000-0000-0000-000000000000}"/>
          </ac:picMkLst>
        </pc:picChg>
      </pc:sldChg>
      <pc:sldChg chg="addSp delSp mod">
        <pc:chgData name="Madhavi Regidi" userId="86ccc87b6c758bfd" providerId="LiveId" clId="{E18070F5-22C1-43DA-98DD-B15735DB3235}" dt="2025-08-02T08:56:34.744" v="3" actId="478"/>
        <pc:sldMkLst>
          <pc:docMk/>
          <pc:sldMk cId="0" sldId="260"/>
        </pc:sldMkLst>
        <pc:spChg chg="add del">
          <ac:chgData name="Madhavi Regidi" userId="86ccc87b6c758bfd" providerId="LiveId" clId="{E18070F5-22C1-43DA-98DD-B15735DB3235}" dt="2025-08-02T08:56:34.744" v="3" actId="478"/>
          <ac:spMkLst>
            <pc:docMk/>
            <pc:sldMk cId="0" sldId="260"/>
            <ac:spMk id="7" creationId="{00000000-0000-0000-0000-000000000000}"/>
          </ac:spMkLst>
        </pc:spChg>
        <pc:picChg chg="add del">
          <ac:chgData name="Madhavi Regidi" userId="86ccc87b6c758bfd" providerId="LiveId" clId="{E18070F5-22C1-43DA-98DD-B15735DB3235}" dt="2025-08-02T08:56:34.744" v="3" actId="478"/>
          <ac:picMkLst>
            <pc:docMk/>
            <pc:sldMk cId="0" sldId="260"/>
            <ac:picMk id="8" creationId="{00000000-0000-0000-0000-000000000000}"/>
          </ac:picMkLst>
        </pc:picChg>
      </pc:sldChg>
      <pc:sldChg chg="modSp mod">
        <pc:chgData name="Madhavi Regidi" userId="86ccc87b6c758bfd" providerId="LiveId" clId="{E18070F5-22C1-43DA-98DD-B15735DB3235}" dt="2025-08-02T09:05:43.978" v="5" actId="1076"/>
        <pc:sldMkLst>
          <pc:docMk/>
          <pc:sldMk cId="0" sldId="262"/>
        </pc:sldMkLst>
        <pc:spChg chg="mod">
          <ac:chgData name="Madhavi Regidi" userId="86ccc87b6c758bfd" providerId="LiveId" clId="{E18070F5-22C1-43DA-98DD-B15735DB3235}" dt="2025-08-02T09:05:43.978" v="5" actId="1076"/>
          <ac:spMkLst>
            <pc:docMk/>
            <pc:sldMk cId="0" sldId="262"/>
            <ac:spMk id="7" creationId="{00000000-0000-0000-0000-000000000000}"/>
          </ac:spMkLst>
        </pc:spChg>
      </pc:sldChg>
    </pc:docChg>
  </pc:docChgLst>
</pc:chgInfo>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5223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00000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D0D0C"/>
          </a:solidFill>
          <a:ln/>
        </p:spPr>
      </p:sp>
      <p:sp>
        <p:nvSpPr>
          <p:cNvPr id="3" name="Shape 1"/>
          <p:cNvSpPr/>
          <p:nvPr/>
        </p:nvSpPr>
        <p:spPr>
          <a:xfrm>
            <a:off x="0" y="0"/>
            <a:ext cx="14630400" cy="8229600"/>
          </a:xfrm>
          <a:prstGeom prst="rect">
            <a:avLst/>
          </a:prstGeom>
          <a:solidFill>
            <a:srgbClr val="1D1D1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00">
              <a:alpha val="80000"/>
            </a:srgbClr>
          </a:solidFill>
          <a:ln/>
        </p:spPr>
      </p:sp>
      <p:sp>
        <p:nvSpPr>
          <p:cNvPr id="4" name="Text 1"/>
          <p:cNvSpPr/>
          <p:nvPr/>
        </p:nvSpPr>
        <p:spPr>
          <a:xfrm>
            <a:off x="864037" y="2368034"/>
            <a:ext cx="12902327" cy="1543050"/>
          </a:xfrm>
          <a:prstGeom prst="rect">
            <a:avLst/>
          </a:prstGeom>
          <a:noFill/>
          <a:ln/>
        </p:spPr>
        <p:txBody>
          <a:bodyPr wrap="square" lIns="0" tIns="0" rIns="0" bIns="0" rtlCol="0" anchor="t"/>
          <a:lstStyle/>
          <a:p>
            <a:pPr marL="0" indent="0" algn="l">
              <a:lnSpc>
                <a:spcPts val="6050"/>
              </a:lnSpc>
              <a:buNone/>
            </a:pPr>
            <a:r>
              <a:rPr lang="en-US" sz="4850" dirty="0">
                <a:solidFill>
                  <a:srgbClr val="EDEDE8"/>
                </a:solidFill>
                <a:latin typeface="Tomorrow Semi Bold" pitchFamily="34" charset="0"/>
                <a:ea typeface="Tomorrow Semi Bold" pitchFamily="34" charset="-122"/>
                <a:cs typeface="Tomorrow Semi Bold" pitchFamily="34" charset="-120"/>
              </a:rPr>
              <a:t>MediVerse: Enhancing Healthcare with Automation and AI</a:t>
            </a:r>
            <a:endParaRPr lang="en-US" sz="4850" dirty="0"/>
          </a:p>
        </p:txBody>
      </p:sp>
      <p:sp>
        <p:nvSpPr>
          <p:cNvPr id="5" name="Text 2"/>
          <p:cNvSpPr/>
          <p:nvPr/>
        </p:nvSpPr>
        <p:spPr>
          <a:xfrm>
            <a:off x="864037" y="4281368"/>
            <a:ext cx="12902327" cy="1580198"/>
          </a:xfrm>
          <a:prstGeom prst="rect">
            <a:avLst/>
          </a:prstGeom>
          <a:noFill/>
          <a:ln/>
        </p:spPr>
        <p:txBody>
          <a:bodyPr wrap="square" lIns="0" tIns="0" rIns="0" bIns="0" rtlCol="0" anchor="t"/>
          <a:lstStyle/>
          <a:p>
            <a:pPr marL="0" indent="0" algn="l">
              <a:lnSpc>
                <a:spcPts val="3100"/>
              </a:lnSpc>
              <a:buNone/>
            </a:pPr>
            <a:r>
              <a:rPr lang="en-US" sz="1900" dirty="0">
                <a:solidFill>
                  <a:srgbClr val="C9C9C0"/>
                </a:solidFill>
                <a:latin typeface="Tomorrow" pitchFamily="34" charset="0"/>
                <a:ea typeface="Tomorrow" pitchFamily="34" charset="-122"/>
                <a:cs typeface="Tomorrow" pitchFamily="34" charset="-120"/>
              </a:rPr>
              <a:t>This document outlines the vision and proposed features of MediVerse, a Smart Hospital System designed to revolutionize healthcare delivery through advanced automation and artificial intelligence. By streamlining operations and enhancing patient engagement, MediVerse aims to create a more efficient, compassionate, and accessible healthcare environment for all.</a:t>
            </a:r>
            <a:endParaRPr lang="en-US" sz="19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708303" y="719971"/>
            <a:ext cx="6920151" cy="632460"/>
          </a:xfrm>
          <a:prstGeom prst="rect">
            <a:avLst/>
          </a:prstGeom>
          <a:noFill/>
          <a:ln/>
        </p:spPr>
        <p:txBody>
          <a:bodyPr wrap="none" lIns="0" tIns="0" rIns="0" bIns="0" rtlCol="0" anchor="t"/>
          <a:lstStyle/>
          <a:p>
            <a:pPr marL="0" indent="0" algn="l">
              <a:lnSpc>
                <a:spcPts val="4950"/>
              </a:lnSpc>
              <a:buNone/>
            </a:pPr>
            <a:r>
              <a:rPr lang="en-US" sz="3950" dirty="0">
                <a:solidFill>
                  <a:srgbClr val="EDEDE8"/>
                </a:solidFill>
                <a:latin typeface="Tomorrow Semi Bold" pitchFamily="34" charset="0"/>
                <a:ea typeface="Tomorrow Semi Bold" pitchFamily="34" charset="-122"/>
                <a:cs typeface="Tomorrow Semi Bold" pitchFamily="34" charset="-120"/>
              </a:rPr>
              <a:t>Conclusion &amp; Future Scope</a:t>
            </a:r>
            <a:endParaRPr lang="en-US" sz="3950" dirty="0"/>
          </a:p>
        </p:txBody>
      </p:sp>
      <p:sp>
        <p:nvSpPr>
          <p:cNvPr id="3" name="Text 1"/>
          <p:cNvSpPr/>
          <p:nvPr/>
        </p:nvSpPr>
        <p:spPr>
          <a:xfrm>
            <a:off x="708303" y="1837968"/>
            <a:ext cx="8416171" cy="1619250"/>
          </a:xfrm>
          <a:prstGeom prst="rect">
            <a:avLst/>
          </a:prstGeom>
          <a:noFill/>
          <a:ln/>
        </p:spPr>
        <p:txBody>
          <a:bodyPr wrap="square" lIns="0" tIns="0" rIns="0" bIns="0" rtlCol="0" anchor="t"/>
          <a:lstStyle/>
          <a:p>
            <a:pPr marL="0" indent="0" algn="l">
              <a:lnSpc>
                <a:spcPts val="2500"/>
              </a:lnSpc>
              <a:buNone/>
            </a:pPr>
            <a:r>
              <a:rPr lang="en-US" sz="1550" dirty="0">
                <a:solidFill>
                  <a:srgbClr val="C9C9C0"/>
                </a:solidFill>
                <a:latin typeface="Tomorrow" pitchFamily="34" charset="0"/>
                <a:ea typeface="Tomorrow" pitchFamily="34" charset="-122"/>
                <a:cs typeface="Tomorrow" pitchFamily="34" charset="-120"/>
              </a:rPr>
              <a:t>MediVerse, developed by </a:t>
            </a:r>
            <a:r>
              <a:rPr lang="en-US" sz="1550" b="1" dirty="0">
                <a:solidFill>
                  <a:srgbClr val="C9C9C0"/>
                </a:solidFill>
                <a:latin typeface="Tomorrow" pitchFamily="34" charset="0"/>
                <a:ea typeface="Tomorrow" pitchFamily="34" charset="-122"/>
                <a:cs typeface="Tomorrow" pitchFamily="34" charset="-120"/>
              </a:rPr>
              <a:t>Tech Titans</a:t>
            </a:r>
            <a:r>
              <a:rPr lang="en-US" sz="1550" dirty="0">
                <a:solidFill>
                  <a:srgbClr val="C9C9C0"/>
                </a:solidFill>
                <a:latin typeface="Tomorrow" pitchFamily="34" charset="0"/>
                <a:ea typeface="Tomorrow" pitchFamily="34" charset="-122"/>
                <a:cs typeface="Tomorrow" pitchFamily="34" charset="-120"/>
              </a:rPr>
              <a:t>, represents a significant leap forward in modernizing healthcare. By automating routine tasks and integrating AI, we are not just improving efficiency but profoundly enhancing the patient experience and empowering healthcare professionals. The initial phase focuses on core functionalities, laying a strong foundation for future advancements.</a:t>
            </a:r>
            <a:endParaRPr lang="en-US" sz="1550" dirty="0"/>
          </a:p>
        </p:txBody>
      </p:sp>
      <p:sp>
        <p:nvSpPr>
          <p:cNvPr id="4" name="Text 2"/>
          <p:cNvSpPr/>
          <p:nvPr/>
        </p:nvSpPr>
        <p:spPr>
          <a:xfrm>
            <a:off x="708303" y="3659505"/>
            <a:ext cx="3035856" cy="379452"/>
          </a:xfrm>
          <a:prstGeom prst="rect">
            <a:avLst/>
          </a:prstGeom>
          <a:noFill/>
          <a:ln/>
        </p:spPr>
        <p:txBody>
          <a:bodyPr wrap="none" lIns="0" tIns="0" rIns="0" bIns="0" rtlCol="0" anchor="t"/>
          <a:lstStyle/>
          <a:p>
            <a:pPr marL="0" indent="0" algn="l">
              <a:lnSpc>
                <a:spcPts val="2950"/>
              </a:lnSpc>
              <a:buNone/>
            </a:pPr>
            <a:r>
              <a:rPr lang="en-US" sz="2350" dirty="0">
                <a:solidFill>
                  <a:srgbClr val="EDEDE8"/>
                </a:solidFill>
                <a:latin typeface="Tomorrow Semi Bold" pitchFamily="34" charset="0"/>
                <a:ea typeface="Tomorrow Semi Bold" pitchFamily="34" charset="-122"/>
                <a:cs typeface="Tomorrow Semi Bold" pitchFamily="34" charset="-120"/>
              </a:rPr>
              <a:t>Future Scope:</a:t>
            </a:r>
            <a:endParaRPr lang="en-US" sz="2350" dirty="0"/>
          </a:p>
        </p:txBody>
      </p:sp>
      <p:sp>
        <p:nvSpPr>
          <p:cNvPr id="5" name="Text 3"/>
          <p:cNvSpPr/>
          <p:nvPr/>
        </p:nvSpPr>
        <p:spPr>
          <a:xfrm>
            <a:off x="708303" y="4241244"/>
            <a:ext cx="8416171" cy="647700"/>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C9C9C0"/>
                </a:solidFill>
                <a:latin typeface="Tomorrow" pitchFamily="34" charset="0"/>
                <a:ea typeface="Tomorrow" pitchFamily="34" charset="-122"/>
                <a:cs typeface="Tomorrow" pitchFamily="34" charset="-120"/>
              </a:rPr>
              <a:t>Predictive Analytics:</a:t>
            </a:r>
            <a:r>
              <a:rPr lang="en-US" sz="1550" dirty="0">
                <a:solidFill>
                  <a:srgbClr val="C9C9C0"/>
                </a:solidFill>
                <a:latin typeface="Tomorrow" pitchFamily="34" charset="0"/>
                <a:ea typeface="Tomorrow" pitchFamily="34" charset="-122"/>
                <a:cs typeface="Tomorrow" pitchFamily="34" charset="-120"/>
              </a:rPr>
              <a:t> Leveraging patient data to predict potential health risks or resource needs.</a:t>
            </a:r>
            <a:endParaRPr lang="en-US" sz="1550" dirty="0"/>
          </a:p>
        </p:txBody>
      </p:sp>
      <p:sp>
        <p:nvSpPr>
          <p:cNvPr id="6" name="Text 4"/>
          <p:cNvSpPr/>
          <p:nvPr/>
        </p:nvSpPr>
        <p:spPr>
          <a:xfrm>
            <a:off x="708303" y="4959668"/>
            <a:ext cx="8416171" cy="323850"/>
          </a:xfrm>
          <a:prstGeom prst="rect">
            <a:avLst/>
          </a:prstGeom>
          <a:noFill/>
          <a:ln/>
        </p:spPr>
        <p:txBody>
          <a:bodyPr wrap="none" lIns="0" tIns="0" rIns="0" bIns="0" rtlCol="0" anchor="t"/>
          <a:lstStyle/>
          <a:p>
            <a:pPr marL="342900" indent="-342900" algn="l">
              <a:lnSpc>
                <a:spcPts val="2500"/>
              </a:lnSpc>
              <a:buSzPct val="100000"/>
              <a:buChar char="•"/>
            </a:pPr>
            <a:r>
              <a:rPr lang="en-US" sz="1550" b="1" dirty="0">
                <a:solidFill>
                  <a:srgbClr val="C9C9C0"/>
                </a:solidFill>
                <a:latin typeface="Tomorrow" pitchFamily="34" charset="0"/>
                <a:ea typeface="Tomorrow" pitchFamily="34" charset="-122"/>
                <a:cs typeface="Tomorrow" pitchFamily="34" charset="-120"/>
              </a:rPr>
              <a:t>Telemedicine Integration:</a:t>
            </a:r>
            <a:r>
              <a:rPr lang="en-US" sz="1550" dirty="0">
                <a:solidFill>
                  <a:srgbClr val="C9C9C0"/>
                </a:solidFill>
                <a:latin typeface="Tomorrow" pitchFamily="34" charset="0"/>
                <a:ea typeface="Tomorrow" pitchFamily="34" charset="-122"/>
                <a:cs typeface="Tomorrow" pitchFamily="34" charset="-120"/>
              </a:rPr>
              <a:t> Seamless virtual consultations and remote monitoring.</a:t>
            </a:r>
            <a:endParaRPr lang="en-US" sz="1550" dirty="0"/>
          </a:p>
        </p:txBody>
      </p:sp>
      <p:sp>
        <p:nvSpPr>
          <p:cNvPr id="7" name="Text 5"/>
          <p:cNvSpPr/>
          <p:nvPr/>
        </p:nvSpPr>
        <p:spPr>
          <a:xfrm>
            <a:off x="708303" y="5354241"/>
            <a:ext cx="8416171" cy="647700"/>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C9C9C0"/>
                </a:solidFill>
                <a:latin typeface="Tomorrow" pitchFamily="34" charset="0"/>
                <a:ea typeface="Tomorrow" pitchFamily="34" charset="-122"/>
                <a:cs typeface="Tomorrow" pitchFamily="34" charset="-120"/>
              </a:rPr>
              <a:t>Personalized Health Journeys:</a:t>
            </a:r>
            <a:r>
              <a:rPr lang="en-US" sz="1550" dirty="0">
                <a:solidFill>
                  <a:srgbClr val="C9C9C0"/>
                </a:solidFill>
                <a:latin typeface="Tomorrow" pitchFamily="34" charset="0"/>
                <a:ea typeface="Tomorrow" pitchFamily="34" charset="-122"/>
                <a:cs typeface="Tomorrow" pitchFamily="34" charset="-120"/>
              </a:rPr>
              <a:t> Tailored patient pathways and education based on individual needs.</a:t>
            </a:r>
            <a:endParaRPr lang="en-US" sz="1550" dirty="0"/>
          </a:p>
        </p:txBody>
      </p:sp>
      <p:sp>
        <p:nvSpPr>
          <p:cNvPr id="8" name="Text 6"/>
          <p:cNvSpPr/>
          <p:nvPr/>
        </p:nvSpPr>
        <p:spPr>
          <a:xfrm>
            <a:off x="708303" y="6072664"/>
            <a:ext cx="8416171" cy="647700"/>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C9C9C0"/>
                </a:solidFill>
                <a:latin typeface="Tomorrow" pitchFamily="34" charset="0"/>
                <a:ea typeface="Tomorrow" pitchFamily="34" charset="-122"/>
                <a:cs typeface="Tomorrow" pitchFamily="34" charset="-120"/>
              </a:rPr>
              <a:t>IoT Integration:</a:t>
            </a:r>
            <a:r>
              <a:rPr lang="en-US" sz="1550" dirty="0">
                <a:solidFill>
                  <a:srgbClr val="C9C9C0"/>
                </a:solidFill>
                <a:latin typeface="Tomorrow" pitchFamily="34" charset="0"/>
                <a:ea typeface="Tomorrow" pitchFamily="34" charset="-122"/>
                <a:cs typeface="Tomorrow" pitchFamily="34" charset="-120"/>
              </a:rPr>
              <a:t> Smart devices for real-time patient monitoring and environmental control within rooms.</a:t>
            </a:r>
            <a:endParaRPr lang="en-US" sz="1550" dirty="0"/>
          </a:p>
        </p:txBody>
      </p:sp>
      <p:sp>
        <p:nvSpPr>
          <p:cNvPr id="9" name="Text 7"/>
          <p:cNvSpPr/>
          <p:nvPr/>
        </p:nvSpPr>
        <p:spPr>
          <a:xfrm>
            <a:off x="708303" y="6791087"/>
            <a:ext cx="8416171" cy="647700"/>
          </a:xfrm>
          <a:prstGeom prst="rect">
            <a:avLst/>
          </a:prstGeom>
          <a:noFill/>
          <a:ln/>
        </p:spPr>
        <p:txBody>
          <a:bodyPr wrap="square" lIns="0" tIns="0" rIns="0" bIns="0" rtlCol="0" anchor="t"/>
          <a:lstStyle/>
          <a:p>
            <a:pPr marL="342900" indent="-342900" algn="l">
              <a:lnSpc>
                <a:spcPts val="2500"/>
              </a:lnSpc>
              <a:buSzPct val="100000"/>
              <a:buChar char="•"/>
            </a:pPr>
            <a:r>
              <a:rPr lang="en-US" sz="1550" b="1" dirty="0">
                <a:solidFill>
                  <a:srgbClr val="C9C9C0"/>
                </a:solidFill>
                <a:latin typeface="Tomorrow" pitchFamily="34" charset="0"/>
                <a:ea typeface="Tomorrow" pitchFamily="34" charset="-122"/>
                <a:cs typeface="Tomorrow" pitchFamily="34" charset="-120"/>
              </a:rPr>
              <a:t>Advanced AI Diagnostics:</a:t>
            </a:r>
            <a:r>
              <a:rPr lang="en-US" sz="1550" dirty="0">
                <a:solidFill>
                  <a:srgbClr val="C9C9C0"/>
                </a:solidFill>
                <a:latin typeface="Tomorrow" pitchFamily="34" charset="0"/>
                <a:ea typeface="Tomorrow" pitchFamily="34" charset="-122"/>
                <a:cs typeface="Tomorrow" pitchFamily="34" charset="-120"/>
              </a:rPr>
              <a:t> AI-powered assistance for faster and more accurate diagnoses.</a:t>
            </a:r>
            <a:endParaRPr lang="en-US" sz="1550" dirty="0"/>
          </a:p>
        </p:txBody>
      </p:sp>
      <p:pic>
        <p:nvPicPr>
          <p:cNvPr id="10" name="Image 0" descr="preencoded.png"/>
          <p:cNvPicPr>
            <a:picLocks noChangeAspect="1"/>
          </p:cNvPicPr>
          <p:nvPr/>
        </p:nvPicPr>
        <p:blipFill>
          <a:blip r:embed="rId3"/>
          <a:stretch>
            <a:fillRect/>
          </a:stretch>
        </p:blipFill>
        <p:spPr>
          <a:xfrm>
            <a:off x="9625727" y="2695456"/>
            <a:ext cx="4303871" cy="2944654"/>
          </a:xfrm>
          <a:prstGeom prst="rect">
            <a:avLst/>
          </a:prstGeom>
        </p:spPr>
      </p:pic>
      <p:sp>
        <p:nvSpPr>
          <p:cNvPr id="11" name="Text 8"/>
          <p:cNvSpPr/>
          <p:nvPr/>
        </p:nvSpPr>
        <p:spPr>
          <a:xfrm>
            <a:off x="9625727" y="5867757"/>
            <a:ext cx="4303871" cy="647700"/>
          </a:xfrm>
          <a:prstGeom prst="rect">
            <a:avLst/>
          </a:prstGeom>
          <a:noFill/>
          <a:ln/>
        </p:spPr>
        <p:txBody>
          <a:bodyPr wrap="square" lIns="0" tIns="0" rIns="0" bIns="0" rtlCol="0" anchor="t"/>
          <a:lstStyle/>
          <a:p>
            <a:pPr marL="0" indent="0" algn="ctr">
              <a:lnSpc>
                <a:spcPts val="2500"/>
              </a:lnSpc>
              <a:buNone/>
            </a:pPr>
            <a:r>
              <a:rPr lang="en-US" sz="1550" dirty="0">
                <a:solidFill>
                  <a:srgbClr val="C9C9C0"/>
                </a:solidFill>
                <a:latin typeface="Tomorrow" pitchFamily="34" charset="0"/>
                <a:ea typeface="Tomorrow" pitchFamily="34" charset="-122"/>
                <a:cs typeface="Tomorrow" pitchFamily="34" charset="-120"/>
              </a:rPr>
              <a:t>Project MediVerse: Innovating Healthcare, Together.</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67715" y="1021437"/>
            <a:ext cx="12137350" cy="685443"/>
          </a:xfrm>
          <a:prstGeom prst="rect">
            <a:avLst/>
          </a:prstGeom>
          <a:noFill/>
          <a:ln/>
        </p:spPr>
        <p:txBody>
          <a:bodyPr wrap="none" lIns="0" tIns="0" rIns="0" bIns="0" rtlCol="0" anchor="t"/>
          <a:lstStyle/>
          <a:p>
            <a:pPr marL="0" indent="0" algn="l">
              <a:lnSpc>
                <a:spcPts val="5350"/>
              </a:lnSpc>
              <a:buNone/>
            </a:pPr>
            <a:r>
              <a:rPr lang="en-US" sz="4300" dirty="0">
                <a:solidFill>
                  <a:srgbClr val="EDEDE8"/>
                </a:solidFill>
                <a:latin typeface="Tomorrow Semi Bold" pitchFamily="34" charset="0"/>
                <a:ea typeface="Tomorrow Semi Bold" pitchFamily="34" charset="-122"/>
                <a:cs typeface="Tomorrow Semi Bold" pitchFamily="34" charset="-120"/>
              </a:rPr>
              <a:t>The Imperative for a Smart Hospital System</a:t>
            </a:r>
            <a:endParaRPr lang="en-US" sz="4300" dirty="0"/>
          </a:p>
        </p:txBody>
      </p:sp>
      <p:sp>
        <p:nvSpPr>
          <p:cNvPr id="3" name="Text 1"/>
          <p:cNvSpPr/>
          <p:nvPr/>
        </p:nvSpPr>
        <p:spPr>
          <a:xfrm>
            <a:off x="1096685" y="2392204"/>
            <a:ext cx="12766000" cy="1052632"/>
          </a:xfrm>
          <a:prstGeom prst="rect">
            <a:avLst/>
          </a:prstGeom>
          <a:noFill/>
          <a:ln/>
        </p:spPr>
        <p:txBody>
          <a:bodyPr wrap="square" lIns="0" tIns="0" rIns="0" bIns="0" rtlCol="0" anchor="t"/>
          <a:lstStyle/>
          <a:p>
            <a:pPr marL="0" indent="0" algn="l">
              <a:lnSpc>
                <a:spcPts val="2750"/>
              </a:lnSpc>
              <a:buNone/>
            </a:pPr>
            <a:r>
              <a:rPr lang="en-US" sz="1700" dirty="0">
                <a:solidFill>
                  <a:srgbClr val="C9C9C0"/>
                </a:solidFill>
                <a:latin typeface="Tomorrow" pitchFamily="34" charset="0"/>
                <a:ea typeface="Tomorrow" pitchFamily="34" charset="-122"/>
                <a:cs typeface="Tomorrow" pitchFamily="34" charset="-120"/>
              </a:rPr>
              <a:t>"Healthcare faces increasing demands for efficiency, accessibility, and personalized care. Traditional manual processes often lead to bottlenecks, errors, and diminished patient satisfaction. A smart hospital system is not merely an upgrade; it's a necessity for the future of healthcare."</a:t>
            </a:r>
            <a:endParaRPr lang="en-US" sz="1700" dirty="0"/>
          </a:p>
        </p:txBody>
      </p:sp>
      <p:sp>
        <p:nvSpPr>
          <p:cNvPr id="4" name="Shape 2"/>
          <p:cNvSpPr/>
          <p:nvPr/>
        </p:nvSpPr>
        <p:spPr>
          <a:xfrm>
            <a:off x="767715" y="2145506"/>
            <a:ext cx="30480" cy="1546027"/>
          </a:xfrm>
          <a:prstGeom prst="rect">
            <a:avLst/>
          </a:prstGeom>
          <a:solidFill>
            <a:srgbClr val="E1E1DF"/>
          </a:solidFill>
          <a:ln/>
        </p:spPr>
      </p:sp>
      <p:sp>
        <p:nvSpPr>
          <p:cNvPr id="5" name="Text 3"/>
          <p:cNvSpPr/>
          <p:nvPr/>
        </p:nvSpPr>
        <p:spPr>
          <a:xfrm>
            <a:off x="767715" y="4157543"/>
            <a:ext cx="2741771" cy="342662"/>
          </a:xfrm>
          <a:prstGeom prst="rect">
            <a:avLst/>
          </a:prstGeom>
          <a:noFill/>
          <a:ln/>
        </p:spPr>
        <p:txBody>
          <a:bodyPr wrap="none" lIns="0" tIns="0" rIns="0" bIns="0" rtlCol="0" anchor="t"/>
          <a:lstStyle/>
          <a:p>
            <a:pPr marL="0" indent="0" algn="l">
              <a:lnSpc>
                <a:spcPts val="2650"/>
              </a:lnSpc>
              <a:buNone/>
            </a:pPr>
            <a:r>
              <a:rPr lang="en-US" sz="2150" dirty="0">
                <a:solidFill>
                  <a:srgbClr val="EDEDE8"/>
                </a:solidFill>
                <a:latin typeface="Tomorrow Semi Bold" pitchFamily="34" charset="0"/>
                <a:ea typeface="Tomorrow Semi Bold" pitchFamily="34" charset="-122"/>
                <a:cs typeface="Tomorrow Semi Bold" pitchFamily="34" charset="-120"/>
              </a:rPr>
              <a:t>What is MediVerse?</a:t>
            </a:r>
            <a:endParaRPr lang="en-US" sz="2150" dirty="0"/>
          </a:p>
        </p:txBody>
      </p:sp>
      <p:sp>
        <p:nvSpPr>
          <p:cNvPr id="6" name="Text 4"/>
          <p:cNvSpPr/>
          <p:nvPr/>
        </p:nvSpPr>
        <p:spPr>
          <a:xfrm>
            <a:off x="767715" y="4719518"/>
            <a:ext cx="6279952" cy="1754386"/>
          </a:xfrm>
          <a:prstGeom prst="rect">
            <a:avLst/>
          </a:prstGeom>
          <a:noFill/>
          <a:ln/>
        </p:spPr>
        <p:txBody>
          <a:bodyPr wrap="square" lIns="0" tIns="0" rIns="0" bIns="0" rtlCol="0" anchor="t"/>
          <a:lstStyle/>
          <a:p>
            <a:pPr marL="0" indent="0" algn="l">
              <a:lnSpc>
                <a:spcPts val="2750"/>
              </a:lnSpc>
              <a:buNone/>
            </a:pPr>
            <a:r>
              <a:rPr lang="en-US" sz="1700" dirty="0">
                <a:solidFill>
                  <a:srgbClr val="C9C9C0"/>
                </a:solidFill>
                <a:latin typeface="Tomorrow" pitchFamily="34" charset="0"/>
                <a:ea typeface="Tomorrow" pitchFamily="34" charset="-122"/>
                <a:cs typeface="Tomorrow" pitchFamily="34" charset="-120"/>
              </a:rPr>
              <a:t>MediVerse is an integrated digital platform that leverages automation and AI to optimize various hospital services. It aims to create a seamless experience for patients, medical staff, and administrators by digitizing workflows, improving communication, and providing intelligent support.</a:t>
            </a:r>
            <a:endParaRPr lang="en-US" sz="1700" dirty="0"/>
          </a:p>
        </p:txBody>
      </p:sp>
      <p:sp>
        <p:nvSpPr>
          <p:cNvPr id="7" name="Text 5"/>
          <p:cNvSpPr/>
          <p:nvPr/>
        </p:nvSpPr>
        <p:spPr>
          <a:xfrm>
            <a:off x="7590353" y="4157543"/>
            <a:ext cx="2741771" cy="342662"/>
          </a:xfrm>
          <a:prstGeom prst="rect">
            <a:avLst/>
          </a:prstGeom>
          <a:noFill/>
          <a:ln/>
        </p:spPr>
        <p:txBody>
          <a:bodyPr wrap="none" lIns="0" tIns="0" rIns="0" bIns="0" rtlCol="0" anchor="t"/>
          <a:lstStyle/>
          <a:p>
            <a:pPr marL="0" indent="0" algn="l">
              <a:lnSpc>
                <a:spcPts val="2650"/>
              </a:lnSpc>
              <a:buNone/>
            </a:pPr>
            <a:r>
              <a:rPr lang="en-US" sz="2150" dirty="0">
                <a:solidFill>
                  <a:srgbClr val="EDEDE8"/>
                </a:solidFill>
                <a:latin typeface="Tomorrow Semi Bold" pitchFamily="34" charset="0"/>
                <a:ea typeface="Tomorrow Semi Bold" pitchFamily="34" charset="-122"/>
                <a:cs typeface="Tomorrow Semi Bold" pitchFamily="34" charset="-120"/>
              </a:rPr>
              <a:t>Why is it Needed?</a:t>
            </a:r>
            <a:endParaRPr lang="en-US" sz="2150" dirty="0"/>
          </a:p>
        </p:txBody>
      </p:sp>
      <p:sp>
        <p:nvSpPr>
          <p:cNvPr id="8" name="Text 6"/>
          <p:cNvSpPr/>
          <p:nvPr/>
        </p:nvSpPr>
        <p:spPr>
          <a:xfrm>
            <a:off x="7590353" y="4719518"/>
            <a:ext cx="6279952" cy="350877"/>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C9C9C0"/>
                </a:solidFill>
                <a:latin typeface="Tomorrow" pitchFamily="34" charset="0"/>
                <a:ea typeface="Tomorrow" pitchFamily="34" charset="-122"/>
                <a:cs typeface="Tomorrow" pitchFamily="34" charset="-120"/>
              </a:rPr>
              <a:t>Alleviates administrative burden on medical staff.</a:t>
            </a:r>
            <a:endParaRPr lang="en-US" sz="1700" dirty="0"/>
          </a:p>
        </p:txBody>
      </p:sp>
      <p:sp>
        <p:nvSpPr>
          <p:cNvPr id="9" name="Text 7"/>
          <p:cNvSpPr/>
          <p:nvPr/>
        </p:nvSpPr>
        <p:spPr>
          <a:xfrm>
            <a:off x="7590353" y="5147072"/>
            <a:ext cx="6279952" cy="350877"/>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C9C9C0"/>
                </a:solidFill>
                <a:latin typeface="Tomorrow" pitchFamily="34" charset="0"/>
                <a:ea typeface="Tomorrow" pitchFamily="34" charset="-122"/>
                <a:cs typeface="Tomorrow" pitchFamily="34" charset="-120"/>
              </a:rPr>
              <a:t>Reduces patient wait times and improves access to care.</a:t>
            </a:r>
            <a:endParaRPr lang="en-US" sz="1700" dirty="0"/>
          </a:p>
        </p:txBody>
      </p:sp>
      <p:sp>
        <p:nvSpPr>
          <p:cNvPr id="10" name="Text 8"/>
          <p:cNvSpPr/>
          <p:nvPr/>
        </p:nvSpPr>
        <p:spPr>
          <a:xfrm>
            <a:off x="7590353" y="5574625"/>
            <a:ext cx="6279952" cy="350877"/>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C9C9C0"/>
                </a:solidFill>
                <a:latin typeface="Tomorrow" pitchFamily="34" charset="0"/>
                <a:ea typeface="Tomorrow" pitchFamily="34" charset="-122"/>
                <a:cs typeface="Tomorrow" pitchFamily="34" charset="-120"/>
              </a:rPr>
              <a:t>Minimizes human error in critical processes.</a:t>
            </a:r>
            <a:endParaRPr lang="en-US" sz="1700" dirty="0"/>
          </a:p>
        </p:txBody>
      </p:sp>
      <p:sp>
        <p:nvSpPr>
          <p:cNvPr id="11" name="Text 9"/>
          <p:cNvSpPr/>
          <p:nvPr/>
        </p:nvSpPr>
        <p:spPr>
          <a:xfrm>
            <a:off x="7590353" y="6002179"/>
            <a:ext cx="6279952" cy="350877"/>
          </a:xfrm>
          <a:prstGeom prst="rect">
            <a:avLst/>
          </a:prstGeom>
          <a:noFill/>
          <a:ln/>
        </p:spPr>
        <p:txBody>
          <a:bodyPr wrap="none" lIns="0" tIns="0" rIns="0" bIns="0" rtlCol="0" anchor="t"/>
          <a:lstStyle/>
          <a:p>
            <a:pPr marL="342900" indent="-342900" algn="l">
              <a:lnSpc>
                <a:spcPts val="2750"/>
              </a:lnSpc>
              <a:buSzPct val="100000"/>
              <a:buChar char="•"/>
            </a:pPr>
            <a:r>
              <a:rPr lang="en-US" sz="1700" dirty="0">
                <a:solidFill>
                  <a:srgbClr val="C9C9C0"/>
                </a:solidFill>
                <a:latin typeface="Tomorrow" pitchFamily="34" charset="0"/>
                <a:ea typeface="Tomorrow" pitchFamily="34" charset="-122"/>
                <a:cs typeface="Tomorrow" pitchFamily="34" charset="-120"/>
              </a:rPr>
              <a:t>Enhances overall patient safety and satisfaction.</a:t>
            </a:r>
            <a:endParaRPr lang="en-US" sz="1700" dirty="0"/>
          </a:p>
        </p:txBody>
      </p:sp>
      <p:sp>
        <p:nvSpPr>
          <p:cNvPr id="12" name="Text 10"/>
          <p:cNvSpPr/>
          <p:nvPr/>
        </p:nvSpPr>
        <p:spPr>
          <a:xfrm>
            <a:off x="7590353" y="6429732"/>
            <a:ext cx="6279952" cy="701754"/>
          </a:xfrm>
          <a:prstGeom prst="rect">
            <a:avLst/>
          </a:prstGeom>
          <a:noFill/>
          <a:ln/>
        </p:spPr>
        <p:txBody>
          <a:bodyPr wrap="square" lIns="0" tIns="0" rIns="0" bIns="0" rtlCol="0" anchor="t"/>
          <a:lstStyle/>
          <a:p>
            <a:pPr marL="342900" indent="-342900" algn="l">
              <a:lnSpc>
                <a:spcPts val="2750"/>
              </a:lnSpc>
              <a:buSzPct val="100000"/>
              <a:buChar char="•"/>
            </a:pPr>
            <a:r>
              <a:rPr lang="en-US" sz="1700" dirty="0">
                <a:solidFill>
                  <a:srgbClr val="C9C9C0"/>
                </a:solidFill>
                <a:latin typeface="Tomorrow" pitchFamily="34" charset="0"/>
                <a:ea typeface="Tomorrow" pitchFamily="34" charset="-122"/>
                <a:cs typeface="Tomorrow" pitchFamily="34" charset="-120"/>
              </a:rPr>
              <a:t>Enables data-driven decision-making for hospital management.</a:t>
            </a:r>
            <a:endParaRPr lang="en-US" sz="17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53797" y="672465"/>
            <a:ext cx="12418814" cy="762238"/>
          </a:xfrm>
          <a:prstGeom prst="rect">
            <a:avLst/>
          </a:prstGeom>
          <a:noFill/>
          <a:ln/>
        </p:spPr>
        <p:txBody>
          <a:bodyPr wrap="none" lIns="0" tIns="0" rIns="0" bIns="0" rtlCol="0" anchor="t"/>
          <a:lstStyle/>
          <a:p>
            <a:pPr marL="0" indent="0" algn="l">
              <a:lnSpc>
                <a:spcPts val="6000"/>
              </a:lnSpc>
              <a:buNone/>
            </a:pPr>
            <a:r>
              <a:rPr lang="en-US" sz="4800" dirty="0">
                <a:solidFill>
                  <a:srgbClr val="EDEDE8"/>
                </a:solidFill>
                <a:latin typeface="Tomorrow Semi Bold" pitchFamily="34" charset="0"/>
                <a:ea typeface="Tomorrow Semi Bold" pitchFamily="34" charset="-122"/>
                <a:cs typeface="Tomorrow Semi Bold" pitchFamily="34" charset="-120"/>
              </a:rPr>
              <a:t>Core Objectives of the MediVerse Project</a:t>
            </a:r>
            <a:endParaRPr lang="en-US" sz="4800" dirty="0"/>
          </a:p>
        </p:txBody>
      </p:sp>
      <p:sp>
        <p:nvSpPr>
          <p:cNvPr id="3" name="Shape 1"/>
          <p:cNvSpPr/>
          <p:nvPr/>
        </p:nvSpPr>
        <p:spPr>
          <a:xfrm>
            <a:off x="853797" y="1922502"/>
            <a:ext cx="4145042" cy="4579501"/>
          </a:xfrm>
          <a:prstGeom prst="roundRect">
            <a:avLst>
              <a:gd name="adj" fmla="val 3530"/>
            </a:avLst>
          </a:prstGeom>
          <a:solidFill>
            <a:srgbClr val="1D1D1B"/>
          </a:solidFill>
          <a:ln w="30480">
            <a:solidFill>
              <a:srgbClr val="555553"/>
            </a:solidFill>
            <a:prstDash val="solid"/>
          </a:ln>
        </p:spPr>
      </p:sp>
      <p:sp>
        <p:nvSpPr>
          <p:cNvPr id="4" name="Shape 2"/>
          <p:cNvSpPr/>
          <p:nvPr/>
        </p:nvSpPr>
        <p:spPr>
          <a:xfrm>
            <a:off x="823317" y="1922502"/>
            <a:ext cx="121920" cy="4579501"/>
          </a:xfrm>
          <a:prstGeom prst="roundRect">
            <a:avLst>
              <a:gd name="adj" fmla="val 30014"/>
            </a:avLst>
          </a:prstGeom>
          <a:solidFill>
            <a:srgbClr val="E1E1DF"/>
          </a:solidFill>
          <a:ln/>
        </p:spPr>
      </p:sp>
      <p:sp>
        <p:nvSpPr>
          <p:cNvPr id="5" name="Text 3"/>
          <p:cNvSpPr/>
          <p:nvPr/>
        </p:nvSpPr>
        <p:spPr>
          <a:xfrm>
            <a:off x="1219557" y="2196822"/>
            <a:ext cx="3504962" cy="762238"/>
          </a:xfrm>
          <a:prstGeom prst="rect">
            <a:avLst/>
          </a:prstGeom>
          <a:noFill/>
          <a:ln/>
        </p:spPr>
        <p:txBody>
          <a:bodyPr wrap="square" lIns="0" tIns="0" rIns="0" bIns="0" rtlCol="0" anchor="t"/>
          <a:lstStyle/>
          <a:p>
            <a:pPr marL="0" indent="0" algn="l">
              <a:lnSpc>
                <a:spcPts val="3000"/>
              </a:lnSpc>
              <a:buNone/>
            </a:pPr>
            <a:r>
              <a:rPr lang="en-US" sz="2400" dirty="0">
                <a:solidFill>
                  <a:srgbClr val="C9C9C0"/>
                </a:solidFill>
                <a:latin typeface="Tomorrow Semi Bold" pitchFamily="34" charset="0"/>
                <a:ea typeface="Tomorrow Semi Bold" pitchFamily="34" charset="-122"/>
                <a:cs typeface="Tomorrow Semi Bold" pitchFamily="34" charset="-120"/>
              </a:rPr>
              <a:t>Automate Hospital Services</a:t>
            </a:r>
            <a:endParaRPr lang="en-US" sz="2400" dirty="0"/>
          </a:p>
        </p:txBody>
      </p:sp>
      <p:sp>
        <p:nvSpPr>
          <p:cNvPr id="6" name="Text 4"/>
          <p:cNvSpPr/>
          <p:nvPr/>
        </p:nvSpPr>
        <p:spPr>
          <a:xfrm>
            <a:off x="1219557" y="3105388"/>
            <a:ext cx="3504962" cy="3122295"/>
          </a:xfrm>
          <a:prstGeom prst="rect">
            <a:avLst/>
          </a:prstGeom>
          <a:noFill/>
          <a:ln/>
        </p:spPr>
        <p:txBody>
          <a:bodyPr wrap="square" lIns="0" tIns="0" rIns="0" bIns="0" rtlCol="0" anchor="t"/>
          <a:lstStyle/>
          <a:p>
            <a:pPr marL="0" indent="0" algn="l">
              <a:lnSpc>
                <a:spcPts val="3050"/>
              </a:lnSpc>
              <a:buNone/>
            </a:pPr>
            <a:r>
              <a:rPr lang="en-US" sz="1900" dirty="0">
                <a:solidFill>
                  <a:srgbClr val="C9C9C0"/>
                </a:solidFill>
                <a:latin typeface="Tomorrow" pitchFamily="34" charset="0"/>
                <a:ea typeface="Tomorrow" pitchFamily="34" charset="-122"/>
                <a:cs typeface="Tomorrow" pitchFamily="34" charset="-120"/>
              </a:rPr>
              <a:t>Streamline routine administrative and operational tasks to reduce manual effort and improve efficiency. This includes patient registration, scheduling, and internal requests.</a:t>
            </a:r>
            <a:endParaRPr lang="en-US" sz="1900" dirty="0"/>
          </a:p>
        </p:txBody>
      </p:sp>
      <p:sp>
        <p:nvSpPr>
          <p:cNvPr id="7" name="Shape 5"/>
          <p:cNvSpPr/>
          <p:nvPr/>
        </p:nvSpPr>
        <p:spPr>
          <a:xfrm>
            <a:off x="5242679" y="1922502"/>
            <a:ext cx="4145042" cy="4579501"/>
          </a:xfrm>
          <a:prstGeom prst="roundRect">
            <a:avLst>
              <a:gd name="adj" fmla="val 3530"/>
            </a:avLst>
          </a:prstGeom>
          <a:solidFill>
            <a:srgbClr val="1D1D1B"/>
          </a:solidFill>
          <a:ln w="30480">
            <a:solidFill>
              <a:srgbClr val="555553"/>
            </a:solidFill>
            <a:prstDash val="solid"/>
          </a:ln>
        </p:spPr>
      </p:sp>
      <p:sp>
        <p:nvSpPr>
          <p:cNvPr id="8" name="Shape 6"/>
          <p:cNvSpPr/>
          <p:nvPr/>
        </p:nvSpPr>
        <p:spPr>
          <a:xfrm>
            <a:off x="5212199" y="1922502"/>
            <a:ext cx="121920" cy="4579501"/>
          </a:xfrm>
          <a:prstGeom prst="roundRect">
            <a:avLst>
              <a:gd name="adj" fmla="val 30014"/>
            </a:avLst>
          </a:prstGeom>
          <a:solidFill>
            <a:srgbClr val="E1E1DF"/>
          </a:solidFill>
          <a:ln/>
        </p:spPr>
      </p:sp>
      <p:sp>
        <p:nvSpPr>
          <p:cNvPr id="9" name="Text 7"/>
          <p:cNvSpPr/>
          <p:nvPr/>
        </p:nvSpPr>
        <p:spPr>
          <a:xfrm>
            <a:off x="5608439" y="2196822"/>
            <a:ext cx="3504962" cy="762238"/>
          </a:xfrm>
          <a:prstGeom prst="rect">
            <a:avLst/>
          </a:prstGeom>
          <a:noFill/>
          <a:ln/>
        </p:spPr>
        <p:txBody>
          <a:bodyPr wrap="square" lIns="0" tIns="0" rIns="0" bIns="0" rtlCol="0" anchor="t"/>
          <a:lstStyle/>
          <a:p>
            <a:pPr marL="0" indent="0" algn="l">
              <a:lnSpc>
                <a:spcPts val="3000"/>
              </a:lnSpc>
              <a:buNone/>
            </a:pPr>
            <a:r>
              <a:rPr lang="en-US" sz="2400" dirty="0">
                <a:solidFill>
                  <a:srgbClr val="C9C9C0"/>
                </a:solidFill>
                <a:latin typeface="Tomorrow Semi Bold" pitchFamily="34" charset="0"/>
                <a:ea typeface="Tomorrow Semi Bold" pitchFamily="34" charset="-122"/>
                <a:cs typeface="Tomorrow Semi Bold" pitchFamily="34" charset="-120"/>
              </a:rPr>
              <a:t>Improve Patient Care Experience</a:t>
            </a:r>
            <a:endParaRPr lang="en-US" sz="2400" dirty="0"/>
          </a:p>
        </p:txBody>
      </p:sp>
      <p:sp>
        <p:nvSpPr>
          <p:cNvPr id="10" name="Text 8"/>
          <p:cNvSpPr/>
          <p:nvPr/>
        </p:nvSpPr>
        <p:spPr>
          <a:xfrm>
            <a:off x="5608439" y="3105388"/>
            <a:ext cx="3504962" cy="2341721"/>
          </a:xfrm>
          <a:prstGeom prst="rect">
            <a:avLst/>
          </a:prstGeom>
          <a:noFill/>
          <a:ln/>
        </p:spPr>
        <p:txBody>
          <a:bodyPr wrap="square" lIns="0" tIns="0" rIns="0" bIns="0" rtlCol="0" anchor="t"/>
          <a:lstStyle/>
          <a:p>
            <a:pPr marL="0" indent="0" algn="l">
              <a:lnSpc>
                <a:spcPts val="3050"/>
              </a:lnSpc>
              <a:buNone/>
            </a:pPr>
            <a:r>
              <a:rPr lang="en-US" sz="1900" dirty="0">
                <a:solidFill>
                  <a:srgbClr val="C9C9C0"/>
                </a:solidFill>
                <a:latin typeface="Tomorrow" pitchFamily="34" charset="0"/>
                <a:ea typeface="Tomorrow" pitchFamily="34" charset="-122"/>
                <a:cs typeface="Tomorrow" pitchFamily="34" charset="-120"/>
              </a:rPr>
              <a:t>Enhance the quality and accessibility of patient care through faster service delivery, personalized interactions, and proactive support systems.</a:t>
            </a:r>
            <a:endParaRPr lang="en-US" sz="1900" dirty="0"/>
          </a:p>
        </p:txBody>
      </p:sp>
      <p:sp>
        <p:nvSpPr>
          <p:cNvPr id="11" name="Shape 9"/>
          <p:cNvSpPr/>
          <p:nvPr/>
        </p:nvSpPr>
        <p:spPr>
          <a:xfrm>
            <a:off x="9631561" y="1922502"/>
            <a:ext cx="4145042" cy="4579501"/>
          </a:xfrm>
          <a:prstGeom prst="roundRect">
            <a:avLst>
              <a:gd name="adj" fmla="val 3530"/>
            </a:avLst>
          </a:prstGeom>
          <a:solidFill>
            <a:srgbClr val="1D1D1B"/>
          </a:solidFill>
          <a:ln w="30480">
            <a:solidFill>
              <a:srgbClr val="555553"/>
            </a:solidFill>
            <a:prstDash val="solid"/>
          </a:ln>
        </p:spPr>
      </p:sp>
      <p:sp>
        <p:nvSpPr>
          <p:cNvPr id="12" name="Shape 10"/>
          <p:cNvSpPr/>
          <p:nvPr/>
        </p:nvSpPr>
        <p:spPr>
          <a:xfrm>
            <a:off x="9601081" y="1922502"/>
            <a:ext cx="121920" cy="4579501"/>
          </a:xfrm>
          <a:prstGeom prst="roundRect">
            <a:avLst>
              <a:gd name="adj" fmla="val 30014"/>
            </a:avLst>
          </a:prstGeom>
          <a:solidFill>
            <a:srgbClr val="E1E1DF"/>
          </a:solidFill>
          <a:ln/>
        </p:spPr>
      </p:sp>
      <p:sp>
        <p:nvSpPr>
          <p:cNvPr id="13" name="Text 11"/>
          <p:cNvSpPr/>
          <p:nvPr/>
        </p:nvSpPr>
        <p:spPr>
          <a:xfrm>
            <a:off x="9997321" y="2196822"/>
            <a:ext cx="3504962" cy="762238"/>
          </a:xfrm>
          <a:prstGeom prst="rect">
            <a:avLst/>
          </a:prstGeom>
          <a:noFill/>
          <a:ln/>
        </p:spPr>
        <p:txBody>
          <a:bodyPr wrap="square" lIns="0" tIns="0" rIns="0" bIns="0" rtlCol="0" anchor="t"/>
          <a:lstStyle/>
          <a:p>
            <a:pPr marL="0" indent="0" algn="l">
              <a:lnSpc>
                <a:spcPts val="3000"/>
              </a:lnSpc>
              <a:buNone/>
            </a:pPr>
            <a:r>
              <a:rPr lang="en-US" sz="2400" dirty="0">
                <a:solidFill>
                  <a:srgbClr val="C9C9C0"/>
                </a:solidFill>
                <a:latin typeface="Tomorrow Semi Bold" pitchFamily="34" charset="0"/>
                <a:ea typeface="Tomorrow Semi Bold" pitchFamily="34" charset="-122"/>
                <a:cs typeface="Tomorrow Semi Bold" pitchFamily="34" charset="-120"/>
              </a:rPr>
              <a:t>Reduce Manual Processes</a:t>
            </a:r>
            <a:endParaRPr lang="en-US" sz="2400" dirty="0"/>
          </a:p>
        </p:txBody>
      </p:sp>
      <p:sp>
        <p:nvSpPr>
          <p:cNvPr id="14" name="Text 12"/>
          <p:cNvSpPr/>
          <p:nvPr/>
        </p:nvSpPr>
        <p:spPr>
          <a:xfrm>
            <a:off x="9997321" y="3105388"/>
            <a:ext cx="3504962" cy="2732008"/>
          </a:xfrm>
          <a:prstGeom prst="rect">
            <a:avLst/>
          </a:prstGeom>
          <a:noFill/>
          <a:ln/>
        </p:spPr>
        <p:txBody>
          <a:bodyPr wrap="square" lIns="0" tIns="0" rIns="0" bIns="0" rtlCol="0" anchor="t"/>
          <a:lstStyle/>
          <a:p>
            <a:pPr marL="0" indent="0" algn="l">
              <a:lnSpc>
                <a:spcPts val="3050"/>
              </a:lnSpc>
              <a:buNone/>
            </a:pPr>
            <a:r>
              <a:rPr lang="en-US" sz="1900" dirty="0">
                <a:solidFill>
                  <a:srgbClr val="C9C9C0"/>
                </a:solidFill>
                <a:latin typeface="Tomorrow" pitchFamily="34" charset="0"/>
                <a:ea typeface="Tomorrow" pitchFamily="34" charset="-122"/>
                <a:cs typeface="Tomorrow" pitchFamily="34" charset="-120"/>
              </a:rPr>
              <a:t>Eliminate paper-based systems and repetitive manual tasks, freeing up healthcare professionals to focus on direct patient interaction and critical medical duties.</a:t>
            </a:r>
            <a:endParaRPr lang="en-US" sz="1900" dirty="0"/>
          </a:p>
        </p:txBody>
      </p:sp>
      <p:sp>
        <p:nvSpPr>
          <p:cNvPr id="15" name="Text 13"/>
          <p:cNvSpPr/>
          <p:nvPr/>
        </p:nvSpPr>
        <p:spPr>
          <a:xfrm>
            <a:off x="853797" y="6776442"/>
            <a:ext cx="12922806" cy="780574"/>
          </a:xfrm>
          <a:prstGeom prst="rect">
            <a:avLst/>
          </a:prstGeom>
          <a:noFill/>
          <a:ln/>
        </p:spPr>
        <p:txBody>
          <a:bodyPr wrap="square" lIns="0" tIns="0" rIns="0" bIns="0" rtlCol="0" anchor="t"/>
          <a:lstStyle/>
          <a:p>
            <a:pPr marL="0" indent="0" algn="l">
              <a:lnSpc>
                <a:spcPts val="3050"/>
              </a:lnSpc>
              <a:buNone/>
            </a:pPr>
            <a:r>
              <a:rPr lang="en-US" sz="1900" dirty="0">
                <a:solidFill>
                  <a:srgbClr val="C9C9C0"/>
                </a:solidFill>
                <a:latin typeface="Tomorrow" pitchFamily="34" charset="0"/>
                <a:ea typeface="Tomorrow" pitchFamily="34" charset="-122"/>
                <a:cs typeface="Tomorrow" pitchFamily="34" charset="-120"/>
              </a:rPr>
              <a:t>These objectives form the bedrock of MediVerse, guiding every feature and development decision towards a more advanced and patient-centric healthcare ecosystem.</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572095" y="442793"/>
            <a:ext cx="13486209" cy="1006316"/>
          </a:xfrm>
          <a:prstGeom prst="rect">
            <a:avLst/>
          </a:prstGeom>
          <a:noFill/>
          <a:ln/>
        </p:spPr>
        <p:txBody>
          <a:bodyPr wrap="square" lIns="0" tIns="0" rIns="0" bIns="0" rtlCol="0" anchor="t"/>
          <a:lstStyle/>
          <a:p>
            <a:pPr marL="0" indent="0" algn="l">
              <a:lnSpc>
                <a:spcPts val="3950"/>
              </a:lnSpc>
              <a:buNone/>
            </a:pPr>
            <a:r>
              <a:rPr lang="en-US" sz="3150" dirty="0">
                <a:solidFill>
                  <a:srgbClr val="EDEDE8"/>
                </a:solidFill>
                <a:latin typeface="Tomorrow Semi Bold" pitchFamily="34" charset="0"/>
                <a:ea typeface="Tomorrow Semi Bold" pitchFamily="34" charset="-122"/>
                <a:cs typeface="Tomorrow Semi Bold" pitchFamily="34" charset="-120"/>
              </a:rPr>
              <a:t>Streamlined Patient Access: Online OP Booking &amp; Chatbot Integration</a:t>
            </a:r>
            <a:endParaRPr lang="en-US" sz="3150" dirty="0"/>
          </a:p>
        </p:txBody>
      </p:sp>
      <p:pic>
        <p:nvPicPr>
          <p:cNvPr id="3" name="Image 0" descr="preencoded.png"/>
          <p:cNvPicPr>
            <a:picLocks noChangeAspect="1"/>
          </p:cNvPicPr>
          <p:nvPr/>
        </p:nvPicPr>
        <p:blipFill>
          <a:blip r:embed="rId3"/>
          <a:stretch>
            <a:fillRect/>
          </a:stretch>
        </p:blipFill>
        <p:spPr>
          <a:xfrm>
            <a:off x="564475" y="1279148"/>
            <a:ext cx="6546652" cy="6546652"/>
          </a:xfrm>
          <a:prstGeom prst="rect">
            <a:avLst/>
          </a:prstGeom>
        </p:spPr>
      </p:pic>
      <p:sp>
        <p:nvSpPr>
          <p:cNvPr id="4" name="Text 1"/>
          <p:cNvSpPr/>
          <p:nvPr/>
        </p:nvSpPr>
        <p:spPr>
          <a:xfrm>
            <a:off x="7519273" y="1851541"/>
            <a:ext cx="3238262" cy="251579"/>
          </a:xfrm>
          <a:prstGeom prst="rect">
            <a:avLst/>
          </a:prstGeom>
          <a:noFill/>
          <a:ln/>
        </p:spPr>
        <p:txBody>
          <a:bodyPr wrap="none" lIns="0" tIns="0" rIns="0" bIns="0" rtlCol="0" anchor="t"/>
          <a:lstStyle/>
          <a:p>
            <a:pPr marL="0" indent="0" algn="l">
              <a:lnSpc>
                <a:spcPts val="1950"/>
              </a:lnSpc>
              <a:buNone/>
            </a:pPr>
            <a:r>
              <a:rPr lang="en-US" sz="1550" dirty="0">
                <a:solidFill>
                  <a:srgbClr val="EDEDE8"/>
                </a:solidFill>
                <a:latin typeface="Tomorrow Semi Bold" pitchFamily="34" charset="0"/>
                <a:ea typeface="Tomorrow Semi Bold" pitchFamily="34" charset="-122"/>
                <a:cs typeface="Tomorrow Semi Bold" pitchFamily="34" charset="-120"/>
              </a:rPr>
              <a:t>Online OP (Out-Patient) Booking</a:t>
            </a:r>
            <a:endParaRPr lang="en-US" sz="1550" dirty="0"/>
          </a:p>
        </p:txBody>
      </p:sp>
      <p:sp>
        <p:nvSpPr>
          <p:cNvPr id="5" name="Text 2"/>
          <p:cNvSpPr/>
          <p:nvPr/>
        </p:nvSpPr>
        <p:spPr>
          <a:xfrm>
            <a:off x="7519273" y="2264093"/>
            <a:ext cx="6546652" cy="515303"/>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24/7 Accessibility:</a:t>
            </a:r>
            <a:r>
              <a:rPr lang="en-US" sz="1250" dirty="0">
                <a:solidFill>
                  <a:srgbClr val="C9C9C0"/>
                </a:solidFill>
                <a:latin typeface="Tomorrow" pitchFamily="34" charset="0"/>
                <a:ea typeface="Tomorrow" pitchFamily="34" charset="-122"/>
                <a:cs typeface="Tomorrow" pitchFamily="34" charset="-120"/>
              </a:rPr>
              <a:t> Patients can book, reschedule, or cancel appointments anytime, anywhere.</a:t>
            </a:r>
            <a:endParaRPr lang="en-US" sz="1250" dirty="0"/>
          </a:p>
        </p:txBody>
      </p:sp>
      <p:sp>
        <p:nvSpPr>
          <p:cNvPr id="6" name="Text 3"/>
          <p:cNvSpPr/>
          <p:nvPr/>
        </p:nvSpPr>
        <p:spPr>
          <a:xfrm>
            <a:off x="7519273" y="2835712"/>
            <a:ext cx="6546652" cy="257651"/>
          </a:xfrm>
          <a:prstGeom prst="rect">
            <a:avLst/>
          </a:prstGeom>
          <a:noFill/>
          <a:ln/>
        </p:spPr>
        <p:txBody>
          <a:bodyPr wrap="non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Real-time Availability:</a:t>
            </a:r>
            <a:r>
              <a:rPr lang="en-US" sz="1250" dirty="0">
                <a:solidFill>
                  <a:srgbClr val="C9C9C0"/>
                </a:solidFill>
                <a:latin typeface="Tomorrow" pitchFamily="34" charset="0"/>
                <a:ea typeface="Tomorrow" pitchFamily="34" charset="-122"/>
                <a:cs typeface="Tomorrow" pitchFamily="34" charset="-120"/>
              </a:rPr>
              <a:t> View doctor schedules and available slots instantly.</a:t>
            </a:r>
            <a:endParaRPr lang="en-US" sz="1250" dirty="0"/>
          </a:p>
        </p:txBody>
      </p:sp>
      <p:sp>
        <p:nvSpPr>
          <p:cNvPr id="7" name="Text 4"/>
          <p:cNvSpPr/>
          <p:nvPr/>
        </p:nvSpPr>
        <p:spPr>
          <a:xfrm>
            <a:off x="7519273" y="3149679"/>
            <a:ext cx="6546652" cy="257651"/>
          </a:xfrm>
          <a:prstGeom prst="rect">
            <a:avLst/>
          </a:prstGeom>
          <a:noFill/>
          <a:ln/>
        </p:spPr>
        <p:txBody>
          <a:bodyPr wrap="non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Reduced Wait Times:</a:t>
            </a:r>
            <a:r>
              <a:rPr lang="en-US" sz="1250" dirty="0">
                <a:solidFill>
                  <a:srgbClr val="C9C9C0"/>
                </a:solidFill>
                <a:latin typeface="Tomorrow" pitchFamily="34" charset="0"/>
                <a:ea typeface="Tomorrow" pitchFamily="34" charset="-122"/>
                <a:cs typeface="Tomorrow" pitchFamily="34" charset="-120"/>
              </a:rPr>
              <a:t> Optimized scheduling leads to smoother clinic flow.</a:t>
            </a:r>
            <a:endParaRPr lang="en-US" sz="1250" dirty="0"/>
          </a:p>
        </p:txBody>
      </p:sp>
      <p:sp>
        <p:nvSpPr>
          <p:cNvPr id="8" name="Text 5"/>
          <p:cNvSpPr/>
          <p:nvPr/>
        </p:nvSpPr>
        <p:spPr>
          <a:xfrm>
            <a:off x="7519273" y="3568303"/>
            <a:ext cx="2012871" cy="251579"/>
          </a:xfrm>
          <a:prstGeom prst="rect">
            <a:avLst/>
          </a:prstGeom>
          <a:noFill/>
          <a:ln/>
        </p:spPr>
        <p:txBody>
          <a:bodyPr wrap="none" lIns="0" tIns="0" rIns="0" bIns="0" rtlCol="0" anchor="t"/>
          <a:lstStyle/>
          <a:p>
            <a:pPr marL="0" indent="0" algn="l">
              <a:lnSpc>
                <a:spcPts val="1950"/>
              </a:lnSpc>
              <a:buNone/>
            </a:pPr>
            <a:r>
              <a:rPr lang="en-US" sz="1550" dirty="0">
                <a:solidFill>
                  <a:srgbClr val="EDEDE8"/>
                </a:solidFill>
                <a:latin typeface="Tomorrow Semi Bold" pitchFamily="34" charset="0"/>
                <a:ea typeface="Tomorrow Semi Bold" pitchFamily="34" charset="-122"/>
                <a:cs typeface="Tomorrow Semi Bold" pitchFamily="34" charset="-120"/>
              </a:rPr>
              <a:t>Chatbot Integration</a:t>
            </a:r>
            <a:endParaRPr lang="en-US" sz="1550" dirty="0"/>
          </a:p>
        </p:txBody>
      </p:sp>
      <p:sp>
        <p:nvSpPr>
          <p:cNvPr id="9" name="Text 6"/>
          <p:cNvSpPr/>
          <p:nvPr/>
        </p:nvSpPr>
        <p:spPr>
          <a:xfrm>
            <a:off x="7519273" y="3980855"/>
            <a:ext cx="6546652" cy="515303"/>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Instant Support:</a:t>
            </a:r>
            <a:r>
              <a:rPr lang="en-US" sz="1250" dirty="0">
                <a:solidFill>
                  <a:srgbClr val="C9C9C0"/>
                </a:solidFill>
                <a:latin typeface="Tomorrow" pitchFamily="34" charset="0"/>
                <a:ea typeface="Tomorrow" pitchFamily="34" charset="-122"/>
                <a:cs typeface="Tomorrow" pitchFamily="34" charset="-120"/>
              </a:rPr>
              <a:t> Automated responses to common patient queries about services, directions, or procedures.</a:t>
            </a:r>
            <a:endParaRPr lang="en-US" sz="1250" dirty="0"/>
          </a:p>
        </p:txBody>
      </p:sp>
      <p:sp>
        <p:nvSpPr>
          <p:cNvPr id="10" name="Text 7"/>
          <p:cNvSpPr/>
          <p:nvPr/>
        </p:nvSpPr>
        <p:spPr>
          <a:xfrm>
            <a:off x="7519273" y="4552474"/>
            <a:ext cx="6546652" cy="515303"/>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Appointment Assistance:</a:t>
            </a:r>
            <a:r>
              <a:rPr lang="en-US" sz="1250" dirty="0">
                <a:solidFill>
                  <a:srgbClr val="C9C9C0"/>
                </a:solidFill>
                <a:latin typeface="Tomorrow" pitchFamily="34" charset="0"/>
                <a:ea typeface="Tomorrow" pitchFamily="34" charset="-122"/>
                <a:cs typeface="Tomorrow" pitchFamily="34" charset="-120"/>
              </a:rPr>
              <a:t> Guides users through the booking process or helps with queries related to existing appointments.</a:t>
            </a:r>
            <a:endParaRPr lang="en-US" sz="1250" dirty="0"/>
          </a:p>
        </p:txBody>
      </p:sp>
      <p:sp>
        <p:nvSpPr>
          <p:cNvPr id="11" name="Text 8"/>
          <p:cNvSpPr/>
          <p:nvPr/>
        </p:nvSpPr>
        <p:spPr>
          <a:xfrm>
            <a:off x="7519273" y="5124093"/>
            <a:ext cx="6546652" cy="257651"/>
          </a:xfrm>
          <a:prstGeom prst="rect">
            <a:avLst/>
          </a:prstGeom>
          <a:noFill/>
          <a:ln/>
        </p:spPr>
        <p:txBody>
          <a:bodyPr wrap="non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Multilingual Support:</a:t>
            </a:r>
            <a:r>
              <a:rPr lang="en-US" sz="1250" dirty="0">
                <a:solidFill>
                  <a:srgbClr val="C9C9C0"/>
                </a:solidFill>
                <a:latin typeface="Tomorrow" pitchFamily="34" charset="0"/>
                <a:ea typeface="Tomorrow" pitchFamily="34" charset="-122"/>
                <a:cs typeface="Tomorrow" pitchFamily="34" charset="-120"/>
              </a:rPr>
              <a:t> Future potential for diverse patient populations.</a:t>
            </a:r>
            <a:endParaRPr lang="en-US" sz="1250" dirty="0"/>
          </a:p>
        </p:txBody>
      </p:sp>
      <p:sp>
        <p:nvSpPr>
          <p:cNvPr id="12" name="Text 9"/>
          <p:cNvSpPr/>
          <p:nvPr/>
        </p:nvSpPr>
        <p:spPr>
          <a:xfrm>
            <a:off x="572095" y="8780502"/>
            <a:ext cx="13486209" cy="257651"/>
          </a:xfrm>
          <a:prstGeom prst="rect">
            <a:avLst/>
          </a:prstGeom>
          <a:noFill/>
          <a:ln/>
        </p:spPr>
        <p:txBody>
          <a:bodyPr wrap="none" lIns="0" tIns="0" rIns="0" bIns="0" rtlCol="0" anchor="t"/>
          <a:lstStyle/>
          <a:p>
            <a:pPr marL="0" indent="0" algn="l">
              <a:lnSpc>
                <a:spcPts val="2000"/>
              </a:lnSpc>
              <a:buNone/>
            </a:pPr>
            <a:r>
              <a:rPr lang="en-US" sz="1250" dirty="0">
                <a:solidFill>
                  <a:srgbClr val="C9C9C0"/>
                </a:solidFill>
                <a:latin typeface="Tomorrow" pitchFamily="34" charset="0"/>
                <a:ea typeface="Tomorrow" pitchFamily="34" charset="-122"/>
                <a:cs typeface="Tomorrow" pitchFamily="34" charset="-120"/>
              </a:rPr>
              <a:t>This dual approach significantly improves patient convenience and reduces the load on administrative staff.</a:t>
            </a:r>
            <a:endParaRPr lang="en-US" sz="12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73311" y="900351"/>
            <a:ext cx="13007459" cy="690563"/>
          </a:xfrm>
          <a:prstGeom prst="rect">
            <a:avLst/>
          </a:prstGeom>
          <a:noFill/>
          <a:ln/>
        </p:spPr>
        <p:txBody>
          <a:bodyPr wrap="none" lIns="0" tIns="0" rIns="0" bIns="0" rtlCol="0" anchor="t"/>
          <a:lstStyle/>
          <a:p>
            <a:pPr marL="0" indent="0" algn="l">
              <a:lnSpc>
                <a:spcPts val="5400"/>
              </a:lnSpc>
              <a:buNone/>
            </a:pPr>
            <a:r>
              <a:rPr lang="en-US" sz="4300" dirty="0">
                <a:solidFill>
                  <a:srgbClr val="EDEDE8"/>
                </a:solidFill>
                <a:latin typeface="Tomorrow Semi Bold" pitchFamily="34" charset="0"/>
                <a:ea typeface="Tomorrow Semi Bold" pitchFamily="34" charset="-122"/>
                <a:cs typeface="Tomorrow Semi Bold" pitchFamily="34" charset="-120"/>
              </a:rPr>
              <a:t>Empowering Clinicians: The Doctor Dashboard</a:t>
            </a:r>
            <a:endParaRPr lang="en-US" sz="4300" dirty="0"/>
          </a:p>
        </p:txBody>
      </p:sp>
      <p:sp>
        <p:nvSpPr>
          <p:cNvPr id="3" name="Text 1"/>
          <p:cNvSpPr/>
          <p:nvPr/>
        </p:nvSpPr>
        <p:spPr>
          <a:xfrm>
            <a:off x="773311" y="2121098"/>
            <a:ext cx="7634526" cy="1413986"/>
          </a:xfrm>
          <a:prstGeom prst="rect">
            <a:avLst/>
          </a:prstGeom>
          <a:noFill/>
          <a:ln/>
        </p:spPr>
        <p:txBody>
          <a:bodyPr wrap="square" lIns="0" tIns="0" rIns="0" bIns="0" rtlCol="0" anchor="t"/>
          <a:lstStyle/>
          <a:p>
            <a:pPr marL="0" indent="0" algn="l">
              <a:lnSpc>
                <a:spcPts val="2750"/>
              </a:lnSpc>
              <a:buNone/>
            </a:pPr>
            <a:r>
              <a:rPr lang="en-US" sz="1700" dirty="0">
                <a:solidFill>
                  <a:srgbClr val="C9C9C0"/>
                </a:solidFill>
                <a:latin typeface="Tomorrow" pitchFamily="34" charset="0"/>
                <a:ea typeface="Tomorrow" pitchFamily="34" charset="-122"/>
                <a:cs typeface="Tomorrow" pitchFamily="34" charset="-120"/>
              </a:rPr>
              <a:t>The Doctor Dashboard is a centralized hub designed to provide medical professionals with immediate access to crucial patient information, schedules, and communication tools. This feature significantly enhances their efficiency and ability to deliver focused care.</a:t>
            </a:r>
            <a:endParaRPr lang="en-US" sz="1700" dirty="0"/>
          </a:p>
        </p:txBody>
      </p:sp>
      <p:sp>
        <p:nvSpPr>
          <p:cNvPr id="4" name="Text 2"/>
          <p:cNvSpPr/>
          <p:nvPr/>
        </p:nvSpPr>
        <p:spPr>
          <a:xfrm>
            <a:off x="773311" y="3733919"/>
            <a:ext cx="7634526" cy="70699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C9C9C0"/>
                </a:solidFill>
                <a:latin typeface="Tomorrow" pitchFamily="34" charset="0"/>
                <a:ea typeface="Tomorrow" pitchFamily="34" charset="-122"/>
                <a:cs typeface="Tomorrow" pitchFamily="34" charset="-120"/>
              </a:rPr>
              <a:t>Unified Patient View:</a:t>
            </a:r>
            <a:r>
              <a:rPr lang="en-US" sz="1700" dirty="0">
                <a:solidFill>
                  <a:srgbClr val="C9C9C0"/>
                </a:solidFill>
                <a:latin typeface="Tomorrow" pitchFamily="34" charset="0"/>
                <a:ea typeface="Tomorrow" pitchFamily="34" charset="-122"/>
                <a:cs typeface="Tomorrow" pitchFamily="34" charset="-120"/>
              </a:rPr>
              <a:t> Access patient history, current vitals, medication lists, and lab results in one place.</a:t>
            </a:r>
            <a:endParaRPr lang="en-US" sz="1700" dirty="0"/>
          </a:p>
        </p:txBody>
      </p:sp>
      <p:sp>
        <p:nvSpPr>
          <p:cNvPr id="5" name="Text 3"/>
          <p:cNvSpPr/>
          <p:nvPr/>
        </p:nvSpPr>
        <p:spPr>
          <a:xfrm>
            <a:off x="773311" y="4518184"/>
            <a:ext cx="7634526" cy="70699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C9C9C0"/>
                </a:solidFill>
                <a:latin typeface="Tomorrow" pitchFamily="34" charset="0"/>
                <a:ea typeface="Tomorrow" pitchFamily="34" charset="-122"/>
                <a:cs typeface="Tomorrow" pitchFamily="34" charset="-120"/>
              </a:rPr>
              <a:t>Optimized Schedules:</a:t>
            </a:r>
            <a:r>
              <a:rPr lang="en-US" sz="1700" dirty="0">
                <a:solidFill>
                  <a:srgbClr val="C9C9C0"/>
                </a:solidFill>
                <a:latin typeface="Tomorrow" pitchFamily="34" charset="0"/>
                <a:ea typeface="Tomorrow" pitchFamily="34" charset="-122"/>
                <a:cs typeface="Tomorrow" pitchFamily="34" charset="-120"/>
              </a:rPr>
              <a:t> View daily appointments, manage patient queues, and receive alerts for urgent cases.</a:t>
            </a:r>
            <a:endParaRPr lang="en-US" sz="1700" dirty="0"/>
          </a:p>
        </p:txBody>
      </p:sp>
      <p:sp>
        <p:nvSpPr>
          <p:cNvPr id="6" name="Text 4"/>
          <p:cNvSpPr/>
          <p:nvPr/>
        </p:nvSpPr>
        <p:spPr>
          <a:xfrm>
            <a:off x="773311" y="5302448"/>
            <a:ext cx="7634526" cy="70699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C9C9C0"/>
                </a:solidFill>
                <a:latin typeface="Tomorrow" pitchFamily="34" charset="0"/>
                <a:ea typeface="Tomorrow" pitchFamily="34" charset="-122"/>
                <a:cs typeface="Tomorrow" pitchFamily="34" charset="-120"/>
              </a:rPr>
              <a:t>Task Management:</a:t>
            </a:r>
            <a:r>
              <a:rPr lang="en-US" sz="1700" dirty="0">
                <a:solidFill>
                  <a:srgbClr val="C9C9C0"/>
                </a:solidFill>
                <a:latin typeface="Tomorrow" pitchFamily="34" charset="0"/>
                <a:ea typeface="Tomorrow" pitchFamily="34" charset="-122"/>
                <a:cs typeface="Tomorrow" pitchFamily="34" charset="-120"/>
              </a:rPr>
              <a:t> Assign and track tasks for nurses and support staff, ensuring seamless workflow.</a:t>
            </a:r>
            <a:endParaRPr lang="en-US" sz="1700" dirty="0"/>
          </a:p>
        </p:txBody>
      </p:sp>
      <p:sp>
        <p:nvSpPr>
          <p:cNvPr id="7" name="Text 5"/>
          <p:cNvSpPr/>
          <p:nvPr/>
        </p:nvSpPr>
        <p:spPr>
          <a:xfrm>
            <a:off x="773311" y="6086713"/>
            <a:ext cx="7634526" cy="706993"/>
          </a:xfrm>
          <a:prstGeom prst="rect">
            <a:avLst/>
          </a:prstGeom>
          <a:noFill/>
          <a:ln/>
        </p:spPr>
        <p:txBody>
          <a:bodyPr wrap="square" lIns="0" tIns="0" rIns="0" bIns="0" rtlCol="0" anchor="t"/>
          <a:lstStyle/>
          <a:p>
            <a:pPr marL="342900" indent="-342900" algn="l">
              <a:lnSpc>
                <a:spcPts val="2750"/>
              </a:lnSpc>
              <a:buSzPct val="100000"/>
              <a:buChar char="•"/>
            </a:pPr>
            <a:r>
              <a:rPr lang="en-US" sz="1700" b="1" dirty="0">
                <a:solidFill>
                  <a:srgbClr val="C9C9C0"/>
                </a:solidFill>
                <a:latin typeface="Tomorrow" pitchFamily="34" charset="0"/>
                <a:ea typeface="Tomorrow" pitchFamily="34" charset="-122"/>
                <a:cs typeface="Tomorrow" pitchFamily="34" charset="-120"/>
              </a:rPr>
              <a:t>Secure Communication:</a:t>
            </a:r>
            <a:r>
              <a:rPr lang="en-US" sz="1700" dirty="0">
                <a:solidFill>
                  <a:srgbClr val="C9C9C0"/>
                </a:solidFill>
                <a:latin typeface="Tomorrow" pitchFamily="34" charset="0"/>
                <a:ea typeface="Tomorrow" pitchFamily="34" charset="-122"/>
                <a:cs typeface="Tomorrow" pitchFamily="34" charset="-120"/>
              </a:rPr>
              <a:t> Integrated messaging for internal team collaboration.</a:t>
            </a:r>
            <a:endParaRPr lang="en-US" sz="1700" dirty="0"/>
          </a:p>
        </p:txBody>
      </p:sp>
      <p:pic>
        <p:nvPicPr>
          <p:cNvPr id="8" name="Image 0" descr="preencoded.png"/>
          <p:cNvPicPr>
            <a:picLocks noChangeAspect="1"/>
          </p:cNvPicPr>
          <p:nvPr/>
        </p:nvPicPr>
        <p:blipFill>
          <a:blip r:embed="rId3"/>
          <a:stretch>
            <a:fillRect/>
          </a:stretch>
        </p:blipFill>
        <p:spPr>
          <a:xfrm>
            <a:off x="8954572" y="2170747"/>
            <a:ext cx="4910018" cy="491001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02124" y="827723"/>
            <a:ext cx="13026152" cy="1432560"/>
          </a:xfrm>
          <a:prstGeom prst="rect">
            <a:avLst/>
          </a:prstGeom>
          <a:noFill/>
          <a:ln/>
        </p:spPr>
        <p:txBody>
          <a:bodyPr wrap="square" lIns="0" tIns="0" rIns="0" bIns="0" rtlCol="0" anchor="t"/>
          <a:lstStyle/>
          <a:p>
            <a:pPr marL="0" indent="0" algn="l">
              <a:lnSpc>
                <a:spcPts val="5600"/>
              </a:lnSpc>
              <a:buNone/>
            </a:pPr>
            <a:r>
              <a:rPr lang="en-US" sz="4500" dirty="0">
                <a:solidFill>
                  <a:srgbClr val="EDEDE8"/>
                </a:solidFill>
                <a:latin typeface="Tomorrow Semi Bold" pitchFamily="34" charset="0"/>
                <a:ea typeface="Tomorrow Semi Bold" pitchFamily="34" charset="-122"/>
                <a:cs typeface="Tomorrow Semi Bold" pitchFamily="34" charset="-120"/>
              </a:rPr>
              <a:t>Seamless Internal Operations: Room-to-Room Patient Transfer &amp; Medical Forms</a:t>
            </a:r>
            <a:endParaRPr lang="en-US" sz="4500" dirty="0"/>
          </a:p>
        </p:txBody>
      </p:sp>
      <p:pic>
        <p:nvPicPr>
          <p:cNvPr id="3" name="Image 0" descr="preencoded.png"/>
          <p:cNvPicPr>
            <a:picLocks noChangeAspect="1"/>
          </p:cNvPicPr>
          <p:nvPr/>
        </p:nvPicPr>
        <p:blipFill>
          <a:blip r:embed="rId3"/>
          <a:stretch>
            <a:fillRect/>
          </a:stretch>
        </p:blipFill>
        <p:spPr>
          <a:xfrm>
            <a:off x="802124" y="2718673"/>
            <a:ext cx="3438049" cy="2124789"/>
          </a:xfrm>
          <a:prstGeom prst="rect">
            <a:avLst/>
          </a:prstGeom>
        </p:spPr>
      </p:pic>
      <p:sp>
        <p:nvSpPr>
          <p:cNvPr id="4" name="Text 1"/>
          <p:cNvSpPr/>
          <p:nvPr/>
        </p:nvSpPr>
        <p:spPr>
          <a:xfrm>
            <a:off x="802124" y="5072658"/>
            <a:ext cx="6051113" cy="358021"/>
          </a:xfrm>
          <a:prstGeom prst="rect">
            <a:avLst/>
          </a:prstGeom>
          <a:noFill/>
          <a:ln/>
        </p:spPr>
        <p:txBody>
          <a:bodyPr wrap="none" lIns="0" tIns="0" rIns="0" bIns="0" rtlCol="0" anchor="t"/>
          <a:lstStyle/>
          <a:p>
            <a:pPr marL="0" indent="0" algn="l">
              <a:lnSpc>
                <a:spcPts val="2800"/>
              </a:lnSpc>
              <a:buNone/>
            </a:pPr>
            <a:r>
              <a:rPr lang="en-US" sz="2250" dirty="0">
                <a:solidFill>
                  <a:srgbClr val="C9C9C0"/>
                </a:solidFill>
                <a:latin typeface="Tomorrow Semi Bold" pitchFamily="34" charset="0"/>
                <a:ea typeface="Tomorrow Semi Bold" pitchFamily="34" charset="-122"/>
                <a:cs typeface="Tomorrow Semi Bold" pitchFamily="34" charset="-120"/>
              </a:rPr>
              <a:t>Room-to-Room Patient Transfer Workflow</a:t>
            </a:r>
            <a:endParaRPr lang="en-US" sz="2250" dirty="0"/>
          </a:p>
        </p:txBody>
      </p:sp>
      <p:sp>
        <p:nvSpPr>
          <p:cNvPr id="5" name="Text 2"/>
          <p:cNvSpPr/>
          <p:nvPr/>
        </p:nvSpPr>
        <p:spPr>
          <a:xfrm>
            <a:off x="802124" y="5568196"/>
            <a:ext cx="6369844" cy="1833563"/>
          </a:xfrm>
          <a:prstGeom prst="rect">
            <a:avLst/>
          </a:prstGeom>
          <a:noFill/>
          <a:ln/>
        </p:spPr>
        <p:txBody>
          <a:bodyPr wrap="square" lIns="0" tIns="0" rIns="0" bIns="0" rtlCol="0" anchor="t"/>
          <a:lstStyle/>
          <a:p>
            <a:pPr marL="0" indent="0" algn="l">
              <a:lnSpc>
                <a:spcPts val="2850"/>
              </a:lnSpc>
              <a:buNone/>
            </a:pPr>
            <a:r>
              <a:rPr lang="en-US" sz="1800" dirty="0">
                <a:solidFill>
                  <a:srgbClr val="C9C9C0"/>
                </a:solidFill>
                <a:latin typeface="Tomorrow" pitchFamily="34" charset="0"/>
                <a:ea typeface="Tomorrow" pitchFamily="34" charset="-122"/>
                <a:cs typeface="Tomorrow" pitchFamily="34" charset="-120"/>
              </a:rPr>
              <a:t>Automated tracking and notification system for patient transfers between different rooms or departments. This minimizes delays, ensures proper patient handover, and maintains continuity of care. It includes real-time updates for receiving staff and necessary equipment preparations.</a:t>
            </a:r>
            <a:endParaRPr lang="en-US" sz="1800" dirty="0"/>
          </a:p>
        </p:txBody>
      </p:sp>
      <p:pic>
        <p:nvPicPr>
          <p:cNvPr id="6" name="Image 1" descr="preencoded.png"/>
          <p:cNvPicPr>
            <a:picLocks noChangeAspect="1"/>
          </p:cNvPicPr>
          <p:nvPr/>
        </p:nvPicPr>
        <p:blipFill>
          <a:blip r:embed="rId4"/>
          <a:stretch>
            <a:fillRect/>
          </a:stretch>
        </p:blipFill>
        <p:spPr>
          <a:xfrm>
            <a:off x="7458432" y="2718673"/>
            <a:ext cx="3438049" cy="2124789"/>
          </a:xfrm>
          <a:prstGeom prst="rect">
            <a:avLst/>
          </a:prstGeom>
        </p:spPr>
      </p:pic>
      <p:sp>
        <p:nvSpPr>
          <p:cNvPr id="7" name="Text 3"/>
          <p:cNvSpPr/>
          <p:nvPr/>
        </p:nvSpPr>
        <p:spPr>
          <a:xfrm>
            <a:off x="7458432" y="5072658"/>
            <a:ext cx="3468886" cy="358021"/>
          </a:xfrm>
          <a:prstGeom prst="rect">
            <a:avLst/>
          </a:prstGeom>
          <a:noFill/>
          <a:ln/>
        </p:spPr>
        <p:txBody>
          <a:bodyPr wrap="none" lIns="0" tIns="0" rIns="0" bIns="0" rtlCol="0" anchor="t"/>
          <a:lstStyle/>
          <a:p>
            <a:pPr marL="0" indent="0" algn="l">
              <a:lnSpc>
                <a:spcPts val="2800"/>
              </a:lnSpc>
              <a:buNone/>
            </a:pPr>
            <a:r>
              <a:rPr lang="en-US" sz="2250" dirty="0">
                <a:solidFill>
                  <a:srgbClr val="C9C9C0"/>
                </a:solidFill>
                <a:latin typeface="Tomorrow Semi Bold" pitchFamily="34" charset="0"/>
                <a:ea typeface="Tomorrow Semi Bold" pitchFamily="34" charset="-122"/>
                <a:cs typeface="Tomorrow Semi Bold" pitchFamily="34" charset="-120"/>
              </a:rPr>
              <a:t>Digitized Medical Forms</a:t>
            </a:r>
            <a:endParaRPr lang="en-US" sz="2250" dirty="0"/>
          </a:p>
        </p:txBody>
      </p:sp>
      <p:sp>
        <p:nvSpPr>
          <p:cNvPr id="8" name="Text 4"/>
          <p:cNvSpPr/>
          <p:nvPr/>
        </p:nvSpPr>
        <p:spPr>
          <a:xfrm>
            <a:off x="7458432" y="5568196"/>
            <a:ext cx="6369844" cy="1833563"/>
          </a:xfrm>
          <a:prstGeom prst="rect">
            <a:avLst/>
          </a:prstGeom>
          <a:noFill/>
          <a:ln/>
        </p:spPr>
        <p:txBody>
          <a:bodyPr wrap="square" lIns="0" tIns="0" rIns="0" bIns="0" rtlCol="0" anchor="t"/>
          <a:lstStyle/>
          <a:p>
            <a:pPr marL="0" indent="0" algn="l">
              <a:lnSpc>
                <a:spcPts val="2850"/>
              </a:lnSpc>
              <a:buNone/>
            </a:pPr>
            <a:r>
              <a:rPr lang="en-US" sz="1800" dirty="0">
                <a:solidFill>
                  <a:srgbClr val="C9C9C0"/>
                </a:solidFill>
                <a:latin typeface="Tomorrow" pitchFamily="34" charset="0"/>
                <a:ea typeface="Tomorrow" pitchFamily="34" charset="-122"/>
                <a:cs typeface="Tomorrow" pitchFamily="34" charset="-120"/>
              </a:rPr>
              <a:t>Convert all hospital forms (admission, consent, discharge, etc.) into digital formats. This reduces paper consumption, eliminates data entry errors, and allows for instant access and secure storage. Digital signatures and automated routing further enhance efficiency.</a:t>
            </a:r>
            <a:endParaRPr lang="en-US" sz="1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572095" y="441603"/>
            <a:ext cx="11733609" cy="501968"/>
          </a:xfrm>
          <a:prstGeom prst="rect">
            <a:avLst/>
          </a:prstGeom>
          <a:noFill/>
          <a:ln/>
        </p:spPr>
        <p:txBody>
          <a:bodyPr wrap="none" lIns="0" tIns="0" rIns="0" bIns="0" rtlCol="0" anchor="t"/>
          <a:lstStyle/>
          <a:p>
            <a:pPr marL="0" indent="0" algn="l">
              <a:lnSpc>
                <a:spcPts val="3950"/>
              </a:lnSpc>
              <a:buNone/>
            </a:pPr>
            <a:r>
              <a:rPr lang="en-US" sz="3150" dirty="0">
                <a:solidFill>
                  <a:srgbClr val="EDEDE8"/>
                </a:solidFill>
                <a:latin typeface="Tomorrow Semi Bold" pitchFamily="34" charset="0"/>
                <a:ea typeface="Tomorrow Semi Bold" pitchFamily="34" charset="-122"/>
                <a:cs typeface="Tomorrow Semi Bold" pitchFamily="34" charset="-120"/>
              </a:rPr>
              <a:t>Proactive Patient Engagement: Reminders &amp; SOS Support</a:t>
            </a:r>
            <a:endParaRPr lang="en-US" sz="3150" dirty="0"/>
          </a:p>
        </p:txBody>
      </p:sp>
      <p:pic>
        <p:nvPicPr>
          <p:cNvPr id="3" name="Image 0" descr="preencoded.png"/>
          <p:cNvPicPr>
            <a:picLocks noChangeAspect="1"/>
          </p:cNvPicPr>
          <p:nvPr/>
        </p:nvPicPr>
        <p:blipFill>
          <a:blip r:embed="rId3"/>
          <a:stretch>
            <a:fillRect/>
          </a:stretch>
        </p:blipFill>
        <p:spPr>
          <a:xfrm>
            <a:off x="572095" y="1365052"/>
            <a:ext cx="6547247" cy="4479608"/>
          </a:xfrm>
          <a:prstGeom prst="rect">
            <a:avLst/>
          </a:prstGeom>
        </p:spPr>
      </p:pic>
      <p:sp>
        <p:nvSpPr>
          <p:cNvPr id="4" name="Text 1"/>
          <p:cNvSpPr/>
          <p:nvPr/>
        </p:nvSpPr>
        <p:spPr>
          <a:xfrm>
            <a:off x="572095" y="6025277"/>
            <a:ext cx="2652474" cy="250865"/>
          </a:xfrm>
          <a:prstGeom prst="rect">
            <a:avLst/>
          </a:prstGeom>
          <a:noFill/>
          <a:ln/>
        </p:spPr>
        <p:txBody>
          <a:bodyPr wrap="none" lIns="0" tIns="0" rIns="0" bIns="0" rtlCol="0" anchor="t"/>
          <a:lstStyle/>
          <a:p>
            <a:pPr marL="0" indent="0" algn="l">
              <a:lnSpc>
                <a:spcPts val="1950"/>
              </a:lnSpc>
              <a:buNone/>
            </a:pPr>
            <a:r>
              <a:rPr lang="en-US" sz="1550" dirty="0">
                <a:solidFill>
                  <a:srgbClr val="EDEDE8"/>
                </a:solidFill>
                <a:latin typeface="Tomorrow Semi Bold" pitchFamily="34" charset="0"/>
                <a:ea typeface="Tomorrow Semi Bold" pitchFamily="34" charset="-122"/>
                <a:cs typeface="Tomorrow Semi Bold" pitchFamily="34" charset="-120"/>
              </a:rPr>
              <a:t>Medicine Refill Reminders</a:t>
            </a:r>
            <a:endParaRPr lang="en-US" sz="1550" dirty="0"/>
          </a:p>
        </p:txBody>
      </p:sp>
      <p:sp>
        <p:nvSpPr>
          <p:cNvPr id="5" name="Text 2"/>
          <p:cNvSpPr/>
          <p:nvPr/>
        </p:nvSpPr>
        <p:spPr>
          <a:xfrm>
            <a:off x="572095" y="6436757"/>
            <a:ext cx="6547247" cy="513874"/>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Automated Notifications:</a:t>
            </a:r>
            <a:r>
              <a:rPr lang="en-US" sz="1250" dirty="0">
                <a:solidFill>
                  <a:srgbClr val="C9C9C0"/>
                </a:solidFill>
                <a:latin typeface="Tomorrow" pitchFamily="34" charset="0"/>
                <a:ea typeface="Tomorrow" pitchFamily="34" charset="-122"/>
                <a:cs typeface="Tomorrow" pitchFamily="34" charset="-120"/>
              </a:rPr>
              <a:t> Patients receive timely alerts for medication refills via SMS or app notifications.</a:t>
            </a:r>
            <a:endParaRPr lang="en-US" sz="1250" dirty="0"/>
          </a:p>
        </p:txBody>
      </p:sp>
      <p:sp>
        <p:nvSpPr>
          <p:cNvPr id="6" name="Text 3"/>
          <p:cNvSpPr/>
          <p:nvPr/>
        </p:nvSpPr>
        <p:spPr>
          <a:xfrm>
            <a:off x="572095" y="7006828"/>
            <a:ext cx="6547247" cy="513874"/>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Adherence Support:</a:t>
            </a:r>
            <a:r>
              <a:rPr lang="en-US" sz="1250" dirty="0">
                <a:solidFill>
                  <a:srgbClr val="C9C9C0"/>
                </a:solidFill>
                <a:latin typeface="Tomorrow" pitchFamily="34" charset="0"/>
                <a:ea typeface="Tomorrow" pitchFamily="34" charset="-122"/>
                <a:cs typeface="Tomorrow" pitchFamily="34" charset="-120"/>
              </a:rPr>
              <a:t> Improves patient adherence to prescribed medication regimens, leading to better health outcomes.</a:t>
            </a:r>
            <a:endParaRPr lang="en-US" sz="1250" dirty="0"/>
          </a:p>
        </p:txBody>
      </p:sp>
      <p:sp>
        <p:nvSpPr>
          <p:cNvPr id="7" name="Text 4"/>
          <p:cNvSpPr/>
          <p:nvPr/>
        </p:nvSpPr>
        <p:spPr>
          <a:xfrm>
            <a:off x="564475" y="7571898"/>
            <a:ext cx="6547247" cy="256937"/>
          </a:xfrm>
          <a:prstGeom prst="rect">
            <a:avLst/>
          </a:prstGeom>
          <a:noFill/>
          <a:ln/>
        </p:spPr>
        <p:txBody>
          <a:bodyPr wrap="non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Pharmacy Integration:</a:t>
            </a:r>
            <a:r>
              <a:rPr lang="en-US" sz="1250" dirty="0">
                <a:solidFill>
                  <a:srgbClr val="C9C9C0"/>
                </a:solidFill>
                <a:latin typeface="Tomorrow" pitchFamily="34" charset="0"/>
                <a:ea typeface="Tomorrow" pitchFamily="34" charset="-122"/>
                <a:cs typeface="Tomorrow" pitchFamily="34" charset="-120"/>
              </a:rPr>
              <a:t> Potential for direct refill requests and pick-up scheduling.</a:t>
            </a:r>
            <a:endParaRPr lang="en-US" sz="1250" dirty="0"/>
          </a:p>
        </p:txBody>
      </p:sp>
      <p:pic>
        <p:nvPicPr>
          <p:cNvPr id="8" name="Image 1" descr="preencoded.png"/>
          <p:cNvPicPr>
            <a:picLocks noChangeAspect="1"/>
          </p:cNvPicPr>
          <p:nvPr/>
        </p:nvPicPr>
        <p:blipFill>
          <a:blip r:embed="rId4"/>
          <a:stretch>
            <a:fillRect/>
          </a:stretch>
        </p:blipFill>
        <p:spPr>
          <a:xfrm>
            <a:off x="7518678" y="1365052"/>
            <a:ext cx="6547247" cy="4479608"/>
          </a:xfrm>
          <a:prstGeom prst="rect">
            <a:avLst/>
          </a:prstGeom>
        </p:spPr>
      </p:pic>
      <p:sp>
        <p:nvSpPr>
          <p:cNvPr id="9" name="Text 5"/>
          <p:cNvSpPr/>
          <p:nvPr/>
        </p:nvSpPr>
        <p:spPr>
          <a:xfrm>
            <a:off x="7518678" y="6025277"/>
            <a:ext cx="3407807" cy="250865"/>
          </a:xfrm>
          <a:prstGeom prst="rect">
            <a:avLst/>
          </a:prstGeom>
          <a:noFill/>
          <a:ln/>
        </p:spPr>
        <p:txBody>
          <a:bodyPr wrap="none" lIns="0" tIns="0" rIns="0" bIns="0" rtlCol="0" anchor="t"/>
          <a:lstStyle/>
          <a:p>
            <a:pPr marL="0" indent="0" algn="l">
              <a:lnSpc>
                <a:spcPts val="1950"/>
              </a:lnSpc>
              <a:buNone/>
            </a:pPr>
            <a:r>
              <a:rPr lang="en-US" sz="1550" dirty="0">
                <a:solidFill>
                  <a:srgbClr val="EDEDE8"/>
                </a:solidFill>
                <a:latin typeface="Tomorrow Semi Bold" pitchFamily="34" charset="0"/>
                <a:ea typeface="Tomorrow Semi Bold" pitchFamily="34" charset="-122"/>
                <a:cs typeface="Tomorrow Semi Bold" pitchFamily="34" charset="-120"/>
              </a:rPr>
              <a:t>SOS Button (Emergency Support)</a:t>
            </a:r>
            <a:endParaRPr lang="en-US" sz="1550" dirty="0"/>
          </a:p>
        </p:txBody>
      </p:sp>
      <p:sp>
        <p:nvSpPr>
          <p:cNvPr id="10" name="Text 6"/>
          <p:cNvSpPr/>
          <p:nvPr/>
        </p:nvSpPr>
        <p:spPr>
          <a:xfrm>
            <a:off x="7518678" y="6436757"/>
            <a:ext cx="6547247" cy="513874"/>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Instant Alerts:</a:t>
            </a:r>
            <a:r>
              <a:rPr lang="en-US" sz="1250" dirty="0">
                <a:solidFill>
                  <a:srgbClr val="C9C9C0"/>
                </a:solidFill>
                <a:latin typeface="Tomorrow" pitchFamily="34" charset="0"/>
                <a:ea typeface="Tomorrow" pitchFamily="34" charset="-122"/>
                <a:cs typeface="Tomorrow" pitchFamily="34" charset="-120"/>
              </a:rPr>
              <a:t> A dedicated button for patients to summon immediate emergency assistance from hospital staff.</a:t>
            </a:r>
            <a:endParaRPr lang="en-US" sz="1250" dirty="0"/>
          </a:p>
        </p:txBody>
      </p:sp>
      <p:sp>
        <p:nvSpPr>
          <p:cNvPr id="11" name="Text 7"/>
          <p:cNvSpPr/>
          <p:nvPr/>
        </p:nvSpPr>
        <p:spPr>
          <a:xfrm>
            <a:off x="7518678" y="7006828"/>
            <a:ext cx="6547247" cy="513874"/>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Location Tracking:</a:t>
            </a:r>
            <a:r>
              <a:rPr lang="en-US" sz="1250" dirty="0">
                <a:solidFill>
                  <a:srgbClr val="C9C9C0"/>
                </a:solidFill>
                <a:latin typeface="Tomorrow" pitchFamily="34" charset="0"/>
                <a:ea typeface="Tomorrow" pitchFamily="34" charset="-122"/>
                <a:cs typeface="Tomorrow" pitchFamily="34" charset="-120"/>
              </a:rPr>
              <a:t> Staff are alerted to the exact room location, ensuring rapid response.</a:t>
            </a:r>
            <a:endParaRPr lang="en-US" sz="1250" dirty="0"/>
          </a:p>
        </p:txBody>
      </p:sp>
      <p:sp>
        <p:nvSpPr>
          <p:cNvPr id="12" name="Text 8"/>
          <p:cNvSpPr/>
          <p:nvPr/>
        </p:nvSpPr>
        <p:spPr>
          <a:xfrm>
            <a:off x="7518678" y="7576899"/>
            <a:ext cx="6547247" cy="513874"/>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C9C9C0"/>
                </a:solidFill>
                <a:latin typeface="Tomorrow" pitchFamily="34" charset="0"/>
                <a:ea typeface="Tomorrow" pitchFamily="34" charset="-122"/>
                <a:cs typeface="Tomorrow" pitchFamily="34" charset="-120"/>
              </a:rPr>
              <a:t>Enhanced Safety:</a:t>
            </a:r>
            <a:r>
              <a:rPr lang="en-US" sz="1250" dirty="0">
                <a:solidFill>
                  <a:srgbClr val="C9C9C0"/>
                </a:solidFill>
                <a:latin typeface="Tomorrow" pitchFamily="34" charset="0"/>
                <a:ea typeface="Tomorrow" pitchFamily="34" charset="-122"/>
                <a:cs typeface="Tomorrow" pitchFamily="34" charset="-120"/>
              </a:rPr>
              <a:t> Provides peace of mind for patients and ensures critical situations are addressed swiftly.</a:t>
            </a:r>
            <a:endParaRPr lang="en-US" sz="12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180624"/>
            <a:ext cx="12902327" cy="1543050"/>
          </a:xfrm>
          <a:prstGeom prst="rect">
            <a:avLst/>
          </a:prstGeom>
          <a:noFill/>
          <a:ln/>
        </p:spPr>
        <p:txBody>
          <a:bodyPr wrap="square" lIns="0" tIns="0" rIns="0" bIns="0" rtlCol="0" anchor="t"/>
          <a:lstStyle/>
          <a:p>
            <a:pPr marL="0" indent="0" algn="l">
              <a:lnSpc>
                <a:spcPts val="6050"/>
              </a:lnSpc>
              <a:buNone/>
            </a:pPr>
            <a:r>
              <a:rPr lang="en-US" sz="4850" dirty="0">
                <a:solidFill>
                  <a:srgbClr val="EDEDE8"/>
                </a:solidFill>
                <a:latin typeface="Tomorrow Semi Bold" pitchFamily="34" charset="0"/>
                <a:ea typeface="Tomorrow Semi Bold" pitchFamily="34" charset="-122"/>
                <a:cs typeface="Tomorrow Semi Bold" pitchFamily="34" charset="-120"/>
              </a:rPr>
              <a:t>Intelligent Assistance: AI Chatbot &amp; Room Booking</a:t>
            </a:r>
            <a:endParaRPr lang="en-US" sz="4850" dirty="0"/>
          </a:p>
        </p:txBody>
      </p:sp>
      <p:pic>
        <p:nvPicPr>
          <p:cNvPr id="3" name="Image 0" descr="preencoded.png"/>
          <p:cNvPicPr>
            <a:picLocks noChangeAspect="1"/>
          </p:cNvPicPr>
          <p:nvPr/>
        </p:nvPicPr>
        <p:blipFill>
          <a:blip r:embed="rId3"/>
          <a:stretch>
            <a:fillRect/>
          </a:stretch>
        </p:blipFill>
        <p:spPr>
          <a:xfrm>
            <a:off x="864037" y="3217426"/>
            <a:ext cx="617220" cy="617220"/>
          </a:xfrm>
          <a:prstGeom prst="rect">
            <a:avLst/>
          </a:prstGeom>
        </p:spPr>
      </p:pic>
      <p:sp>
        <p:nvSpPr>
          <p:cNvPr id="4" name="Text 1"/>
          <p:cNvSpPr/>
          <p:nvPr/>
        </p:nvSpPr>
        <p:spPr>
          <a:xfrm>
            <a:off x="1789867" y="3363992"/>
            <a:ext cx="5371028" cy="771525"/>
          </a:xfrm>
          <a:prstGeom prst="rect">
            <a:avLst/>
          </a:prstGeom>
          <a:noFill/>
          <a:ln/>
        </p:spPr>
        <p:txBody>
          <a:bodyPr wrap="square" lIns="0" tIns="0" rIns="0" bIns="0" rtlCol="0" anchor="t"/>
          <a:lstStyle/>
          <a:p>
            <a:pPr marL="0" indent="0" algn="l">
              <a:lnSpc>
                <a:spcPts val="3000"/>
              </a:lnSpc>
              <a:buNone/>
            </a:pPr>
            <a:r>
              <a:rPr lang="en-US" sz="2400" dirty="0">
                <a:solidFill>
                  <a:srgbClr val="C9C9C0"/>
                </a:solidFill>
                <a:latin typeface="Tomorrow Semi Bold" pitchFamily="34" charset="0"/>
                <a:ea typeface="Tomorrow Semi Bold" pitchFamily="34" charset="-122"/>
                <a:cs typeface="Tomorrow Semi Bold" pitchFamily="34" charset="-120"/>
              </a:rPr>
              <a:t>AI Chatbot for Support and Queries</a:t>
            </a:r>
            <a:endParaRPr lang="en-US" sz="2400" dirty="0"/>
          </a:p>
        </p:txBody>
      </p:sp>
      <p:sp>
        <p:nvSpPr>
          <p:cNvPr id="5" name="Text 2"/>
          <p:cNvSpPr/>
          <p:nvPr/>
        </p:nvSpPr>
        <p:spPr>
          <a:xfrm>
            <a:off x="1789867" y="4283631"/>
            <a:ext cx="5371028" cy="2765346"/>
          </a:xfrm>
          <a:prstGeom prst="rect">
            <a:avLst/>
          </a:prstGeom>
          <a:noFill/>
          <a:ln/>
        </p:spPr>
        <p:txBody>
          <a:bodyPr wrap="square" lIns="0" tIns="0" rIns="0" bIns="0" rtlCol="0" anchor="t"/>
          <a:lstStyle/>
          <a:p>
            <a:pPr marL="0" indent="0" algn="l">
              <a:lnSpc>
                <a:spcPts val="3100"/>
              </a:lnSpc>
              <a:buNone/>
            </a:pPr>
            <a:r>
              <a:rPr lang="en-US" sz="1900" dirty="0">
                <a:solidFill>
                  <a:srgbClr val="C9C9C0"/>
                </a:solidFill>
                <a:latin typeface="Tomorrow" pitchFamily="34" charset="0"/>
                <a:ea typeface="Tomorrow" pitchFamily="34" charset="-122"/>
                <a:cs typeface="Tomorrow" pitchFamily="34" charset="-120"/>
              </a:rPr>
              <a:t>Beyond appointment booking, the AI chatbot serves as a comprehensive support system. It can answer frequently asked questions, provide information on hospital services, guide patients to relevant departments, and even assist with minor technical issues related to the system.</a:t>
            </a:r>
            <a:endParaRPr lang="en-US" sz="1900" dirty="0"/>
          </a:p>
        </p:txBody>
      </p:sp>
      <p:pic>
        <p:nvPicPr>
          <p:cNvPr id="6" name="Image 1" descr="preencoded.png"/>
          <p:cNvPicPr>
            <a:picLocks noChangeAspect="1"/>
          </p:cNvPicPr>
          <p:nvPr/>
        </p:nvPicPr>
        <p:blipFill>
          <a:blip r:embed="rId4"/>
          <a:stretch>
            <a:fillRect/>
          </a:stretch>
        </p:blipFill>
        <p:spPr>
          <a:xfrm>
            <a:off x="7469505" y="3217426"/>
            <a:ext cx="617220" cy="617220"/>
          </a:xfrm>
          <a:prstGeom prst="rect">
            <a:avLst/>
          </a:prstGeom>
        </p:spPr>
      </p:pic>
      <p:sp>
        <p:nvSpPr>
          <p:cNvPr id="7" name="Text 3"/>
          <p:cNvSpPr/>
          <p:nvPr/>
        </p:nvSpPr>
        <p:spPr>
          <a:xfrm>
            <a:off x="8395335" y="3363992"/>
            <a:ext cx="4099917" cy="385763"/>
          </a:xfrm>
          <a:prstGeom prst="rect">
            <a:avLst/>
          </a:prstGeom>
          <a:noFill/>
          <a:ln/>
        </p:spPr>
        <p:txBody>
          <a:bodyPr wrap="none" lIns="0" tIns="0" rIns="0" bIns="0" rtlCol="0" anchor="t"/>
          <a:lstStyle/>
          <a:p>
            <a:pPr marL="0" indent="0" algn="l">
              <a:lnSpc>
                <a:spcPts val="3000"/>
              </a:lnSpc>
              <a:buNone/>
            </a:pPr>
            <a:r>
              <a:rPr lang="en-US" sz="2400" dirty="0">
                <a:solidFill>
                  <a:srgbClr val="C9C9C0"/>
                </a:solidFill>
                <a:latin typeface="Tomorrow Semi Bold" pitchFamily="34" charset="0"/>
                <a:ea typeface="Tomorrow Semi Bold" pitchFamily="34" charset="-122"/>
                <a:cs typeface="Tomorrow Semi Bold" pitchFamily="34" charset="-120"/>
              </a:rPr>
              <a:t>Room Booking via Catalog</a:t>
            </a:r>
            <a:endParaRPr lang="en-US" sz="2400" dirty="0"/>
          </a:p>
        </p:txBody>
      </p:sp>
      <p:sp>
        <p:nvSpPr>
          <p:cNvPr id="8" name="Text 4"/>
          <p:cNvSpPr/>
          <p:nvPr/>
        </p:nvSpPr>
        <p:spPr>
          <a:xfrm>
            <a:off x="8395335" y="3897868"/>
            <a:ext cx="5371028" cy="2765346"/>
          </a:xfrm>
          <a:prstGeom prst="rect">
            <a:avLst/>
          </a:prstGeom>
          <a:noFill/>
          <a:ln/>
        </p:spPr>
        <p:txBody>
          <a:bodyPr wrap="square" lIns="0" tIns="0" rIns="0" bIns="0" rtlCol="0" anchor="t"/>
          <a:lstStyle/>
          <a:p>
            <a:pPr marL="0" indent="0" algn="l">
              <a:lnSpc>
                <a:spcPts val="3100"/>
              </a:lnSpc>
              <a:buNone/>
            </a:pPr>
            <a:r>
              <a:rPr lang="en-US" sz="1900" dirty="0">
                <a:solidFill>
                  <a:srgbClr val="C9C9C0"/>
                </a:solidFill>
                <a:latin typeface="Tomorrow" pitchFamily="34" charset="0"/>
                <a:ea typeface="Tomorrow" pitchFamily="34" charset="-122"/>
                <a:cs typeface="Tomorrow" pitchFamily="34" charset="-120"/>
              </a:rPr>
              <a:t>Simplify the process of booking hospital rooms (e.g., for specific procedures, recovery, or temporary stays) through a centralized, user-friendly catalog interface. This automates the allocation process, reduces manual errors, and optimizes bed management efficiency.</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21876" y="939641"/>
            <a:ext cx="12470011" cy="644485"/>
          </a:xfrm>
          <a:prstGeom prst="rect">
            <a:avLst/>
          </a:prstGeom>
          <a:noFill/>
          <a:ln/>
        </p:spPr>
        <p:txBody>
          <a:bodyPr wrap="none" lIns="0" tIns="0" rIns="0" bIns="0" rtlCol="0" anchor="t"/>
          <a:lstStyle/>
          <a:p>
            <a:pPr marL="0" indent="0" algn="l">
              <a:lnSpc>
                <a:spcPts val="5050"/>
              </a:lnSpc>
              <a:buNone/>
            </a:pPr>
            <a:r>
              <a:rPr lang="en-US" sz="4050" dirty="0">
                <a:solidFill>
                  <a:srgbClr val="EDEDE8"/>
                </a:solidFill>
                <a:latin typeface="Tomorrow Semi Bold" pitchFamily="34" charset="0"/>
                <a:ea typeface="Tomorrow Semi Bold" pitchFamily="34" charset="-122"/>
                <a:cs typeface="Tomorrow Semi Bold" pitchFamily="34" charset="-120"/>
              </a:rPr>
              <a:t>The Power Behind MediVerse: Technology Stack</a:t>
            </a:r>
            <a:endParaRPr lang="en-US" sz="4050" dirty="0"/>
          </a:p>
        </p:txBody>
      </p:sp>
      <p:sp>
        <p:nvSpPr>
          <p:cNvPr id="3" name="Text 1"/>
          <p:cNvSpPr/>
          <p:nvPr/>
        </p:nvSpPr>
        <p:spPr>
          <a:xfrm>
            <a:off x="721876" y="1996559"/>
            <a:ext cx="13186648" cy="659844"/>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MediVerse is built upon a robust and scalable technology stack, leveraging industry-leading platforms to ensure reliability, security, and seamless integration across all functionalities.</a:t>
            </a:r>
            <a:endParaRPr lang="en-US" sz="1600" dirty="0"/>
          </a:p>
        </p:txBody>
      </p:sp>
      <p:sp>
        <p:nvSpPr>
          <p:cNvPr id="4" name="Shape 2"/>
          <p:cNvSpPr/>
          <p:nvPr/>
        </p:nvSpPr>
        <p:spPr>
          <a:xfrm>
            <a:off x="721876" y="2888337"/>
            <a:ext cx="13186648" cy="4401622"/>
          </a:xfrm>
          <a:prstGeom prst="roundRect">
            <a:avLst>
              <a:gd name="adj" fmla="val 703"/>
            </a:avLst>
          </a:prstGeom>
          <a:noFill/>
          <a:ln w="7620">
            <a:solidFill>
              <a:srgbClr val="FFFFFF">
                <a:alpha val="24000"/>
              </a:srgbClr>
            </a:solidFill>
            <a:prstDash val="solid"/>
          </a:ln>
        </p:spPr>
      </p:sp>
      <p:sp>
        <p:nvSpPr>
          <p:cNvPr id="5" name="Shape 3"/>
          <p:cNvSpPr/>
          <p:nvPr/>
        </p:nvSpPr>
        <p:spPr>
          <a:xfrm>
            <a:off x="729496" y="2895957"/>
            <a:ext cx="13171408" cy="2358152"/>
          </a:xfrm>
          <a:prstGeom prst="rect">
            <a:avLst/>
          </a:prstGeom>
          <a:solidFill>
            <a:srgbClr val="FFFFFF">
              <a:alpha val="4000"/>
            </a:srgbClr>
          </a:solidFill>
          <a:ln/>
        </p:spPr>
      </p:sp>
      <p:sp>
        <p:nvSpPr>
          <p:cNvPr id="6" name="Text 4"/>
          <p:cNvSpPr/>
          <p:nvPr/>
        </p:nvSpPr>
        <p:spPr>
          <a:xfrm>
            <a:off x="935950" y="3027283"/>
            <a:ext cx="2781419" cy="322183"/>
          </a:xfrm>
          <a:prstGeom prst="rect">
            <a:avLst/>
          </a:prstGeom>
          <a:noFill/>
          <a:ln/>
        </p:spPr>
        <p:txBody>
          <a:bodyPr wrap="none" lIns="0" tIns="0" rIns="0" bIns="0" rtlCol="0" anchor="t"/>
          <a:lstStyle/>
          <a:p>
            <a:pPr marL="0" indent="0" algn="l">
              <a:lnSpc>
                <a:spcPts val="2500"/>
              </a:lnSpc>
              <a:buNone/>
            </a:pPr>
            <a:r>
              <a:rPr lang="en-US" sz="2000" dirty="0">
                <a:solidFill>
                  <a:srgbClr val="EDEDE8"/>
                </a:solidFill>
                <a:latin typeface="Tomorrow Semi Bold" pitchFamily="34" charset="0"/>
                <a:ea typeface="Tomorrow Semi Bold" pitchFamily="34" charset="-122"/>
                <a:cs typeface="Tomorrow Semi Bold" pitchFamily="34" charset="-120"/>
              </a:rPr>
              <a:t>ServiceNow Platform</a:t>
            </a:r>
            <a:endParaRPr lang="en-US" sz="2000" dirty="0"/>
          </a:p>
        </p:txBody>
      </p:sp>
      <p:sp>
        <p:nvSpPr>
          <p:cNvPr id="7" name="Text 5"/>
          <p:cNvSpPr/>
          <p:nvPr/>
        </p:nvSpPr>
        <p:spPr>
          <a:xfrm>
            <a:off x="935950" y="3473172"/>
            <a:ext cx="3930253" cy="1649611"/>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The core foundation, providing a comprehensive cloud-based platform for IT service management, enterprise workflow automation, and custom application development.</a:t>
            </a:r>
            <a:endParaRPr lang="en-US" sz="1600" dirty="0"/>
          </a:p>
        </p:txBody>
      </p:sp>
      <p:sp>
        <p:nvSpPr>
          <p:cNvPr id="8" name="Text 6"/>
          <p:cNvSpPr/>
          <p:nvPr/>
        </p:nvSpPr>
        <p:spPr>
          <a:xfrm>
            <a:off x="5286256" y="3027283"/>
            <a:ext cx="2578179" cy="322183"/>
          </a:xfrm>
          <a:prstGeom prst="rect">
            <a:avLst/>
          </a:prstGeom>
          <a:noFill/>
          <a:ln/>
        </p:spPr>
        <p:txBody>
          <a:bodyPr wrap="none" lIns="0" tIns="0" rIns="0" bIns="0" rtlCol="0" anchor="t"/>
          <a:lstStyle/>
          <a:p>
            <a:pPr marL="0" indent="0" algn="l">
              <a:lnSpc>
                <a:spcPts val="2500"/>
              </a:lnSpc>
              <a:buNone/>
            </a:pPr>
            <a:r>
              <a:rPr lang="en-US" sz="2000" dirty="0">
                <a:solidFill>
                  <a:srgbClr val="EDEDE8"/>
                </a:solidFill>
                <a:latin typeface="Tomorrow Semi Bold" pitchFamily="34" charset="0"/>
                <a:ea typeface="Tomorrow Semi Bold" pitchFamily="34" charset="-122"/>
                <a:cs typeface="Tomorrow Semi Bold" pitchFamily="34" charset="-120"/>
              </a:rPr>
              <a:t>Workflow Designer</a:t>
            </a:r>
            <a:endParaRPr lang="en-US" sz="2000" dirty="0"/>
          </a:p>
        </p:txBody>
      </p:sp>
      <p:sp>
        <p:nvSpPr>
          <p:cNvPr id="9" name="Text 7"/>
          <p:cNvSpPr/>
          <p:nvPr/>
        </p:nvSpPr>
        <p:spPr>
          <a:xfrm>
            <a:off x="5286256" y="3473172"/>
            <a:ext cx="3926443" cy="1649611"/>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Enables the creation of complex, automated workflows for various hospital processes, from patient admissions to internal transfers, ensuring efficiency and compliance.</a:t>
            </a:r>
            <a:endParaRPr lang="en-US" sz="1600" dirty="0"/>
          </a:p>
        </p:txBody>
      </p:sp>
      <p:sp>
        <p:nvSpPr>
          <p:cNvPr id="10" name="Text 8"/>
          <p:cNvSpPr/>
          <p:nvPr/>
        </p:nvSpPr>
        <p:spPr>
          <a:xfrm>
            <a:off x="9632752" y="3027283"/>
            <a:ext cx="2578179" cy="322183"/>
          </a:xfrm>
          <a:prstGeom prst="rect">
            <a:avLst/>
          </a:prstGeom>
          <a:noFill/>
          <a:ln/>
        </p:spPr>
        <p:txBody>
          <a:bodyPr wrap="none" lIns="0" tIns="0" rIns="0" bIns="0" rtlCol="0" anchor="t"/>
          <a:lstStyle/>
          <a:p>
            <a:pPr marL="0" indent="0" algn="l">
              <a:lnSpc>
                <a:spcPts val="2500"/>
              </a:lnSpc>
              <a:buNone/>
            </a:pPr>
            <a:r>
              <a:rPr lang="en-US" sz="2000" dirty="0">
                <a:solidFill>
                  <a:srgbClr val="EDEDE8"/>
                </a:solidFill>
                <a:latin typeface="Tomorrow Semi Bold" pitchFamily="34" charset="0"/>
                <a:ea typeface="Tomorrow Semi Bold" pitchFamily="34" charset="-122"/>
                <a:cs typeface="Tomorrow Semi Bold" pitchFamily="34" charset="-120"/>
              </a:rPr>
              <a:t>Virtual Agent</a:t>
            </a:r>
            <a:endParaRPr lang="en-US" sz="2000" dirty="0"/>
          </a:p>
        </p:txBody>
      </p:sp>
      <p:sp>
        <p:nvSpPr>
          <p:cNvPr id="11" name="Text 9"/>
          <p:cNvSpPr/>
          <p:nvPr/>
        </p:nvSpPr>
        <p:spPr>
          <a:xfrm>
            <a:off x="9632752" y="3473172"/>
            <a:ext cx="4061936" cy="1649611"/>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Powers the AI Chatbot, offering conversational interfaces for patients and staff, driven by natural language processing and machine learning capabilities.</a:t>
            </a:r>
            <a:endParaRPr lang="en-US" sz="1600" dirty="0"/>
          </a:p>
        </p:txBody>
      </p:sp>
      <p:sp>
        <p:nvSpPr>
          <p:cNvPr id="12" name="Shape 10"/>
          <p:cNvSpPr/>
          <p:nvPr/>
        </p:nvSpPr>
        <p:spPr>
          <a:xfrm>
            <a:off x="729496" y="5254109"/>
            <a:ext cx="13171408" cy="2028230"/>
          </a:xfrm>
          <a:prstGeom prst="rect">
            <a:avLst/>
          </a:prstGeom>
          <a:solidFill>
            <a:srgbClr val="000000">
              <a:alpha val="4000"/>
            </a:srgbClr>
          </a:solidFill>
          <a:ln/>
        </p:spPr>
      </p:sp>
      <p:sp>
        <p:nvSpPr>
          <p:cNvPr id="13" name="Text 11"/>
          <p:cNvSpPr/>
          <p:nvPr/>
        </p:nvSpPr>
        <p:spPr>
          <a:xfrm>
            <a:off x="935950" y="5385435"/>
            <a:ext cx="2671524" cy="322183"/>
          </a:xfrm>
          <a:prstGeom prst="rect">
            <a:avLst/>
          </a:prstGeom>
          <a:noFill/>
          <a:ln/>
        </p:spPr>
        <p:txBody>
          <a:bodyPr wrap="none" lIns="0" tIns="0" rIns="0" bIns="0" rtlCol="0" anchor="t"/>
          <a:lstStyle/>
          <a:p>
            <a:pPr marL="0" indent="0" algn="l">
              <a:lnSpc>
                <a:spcPts val="2500"/>
              </a:lnSpc>
              <a:buNone/>
            </a:pPr>
            <a:r>
              <a:rPr lang="en-US" sz="2000" dirty="0">
                <a:solidFill>
                  <a:srgbClr val="EDEDE8"/>
                </a:solidFill>
                <a:latin typeface="Tomorrow Semi Bold" pitchFamily="34" charset="0"/>
                <a:ea typeface="Tomorrow Semi Bold" pitchFamily="34" charset="-122"/>
                <a:cs typeface="Tomorrow Semi Bold" pitchFamily="34" charset="-120"/>
              </a:rPr>
              <a:t>Notifications Module</a:t>
            </a:r>
            <a:endParaRPr lang="en-US" sz="2000" dirty="0"/>
          </a:p>
        </p:txBody>
      </p:sp>
      <p:sp>
        <p:nvSpPr>
          <p:cNvPr id="14" name="Text 12"/>
          <p:cNvSpPr/>
          <p:nvPr/>
        </p:nvSpPr>
        <p:spPr>
          <a:xfrm>
            <a:off x="935950" y="5831324"/>
            <a:ext cx="3930253" cy="1319689"/>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Handles all automated alerts and reminders, ensuring timely communication for appointments, medication refills, and critical updates.</a:t>
            </a:r>
            <a:endParaRPr lang="en-US" sz="1600" dirty="0"/>
          </a:p>
        </p:txBody>
      </p:sp>
      <p:sp>
        <p:nvSpPr>
          <p:cNvPr id="15" name="Text 13"/>
          <p:cNvSpPr/>
          <p:nvPr/>
        </p:nvSpPr>
        <p:spPr>
          <a:xfrm>
            <a:off x="5286256" y="5385435"/>
            <a:ext cx="2578179" cy="322183"/>
          </a:xfrm>
          <a:prstGeom prst="rect">
            <a:avLst/>
          </a:prstGeom>
          <a:noFill/>
          <a:ln/>
        </p:spPr>
        <p:txBody>
          <a:bodyPr wrap="none" lIns="0" tIns="0" rIns="0" bIns="0" rtlCol="0" anchor="t"/>
          <a:lstStyle/>
          <a:p>
            <a:pPr marL="0" indent="0" algn="l">
              <a:lnSpc>
                <a:spcPts val="2500"/>
              </a:lnSpc>
              <a:buNone/>
            </a:pPr>
            <a:r>
              <a:rPr lang="en-US" sz="2000" dirty="0">
                <a:solidFill>
                  <a:srgbClr val="EDEDE8"/>
                </a:solidFill>
                <a:latin typeface="Tomorrow Semi Bold" pitchFamily="34" charset="0"/>
                <a:ea typeface="Tomorrow Semi Bold" pitchFamily="34" charset="-122"/>
                <a:cs typeface="Tomorrow Semi Bold" pitchFamily="34" charset="-120"/>
              </a:rPr>
              <a:t>Service Catalogs</a:t>
            </a:r>
            <a:endParaRPr lang="en-US" sz="2000" dirty="0"/>
          </a:p>
        </p:txBody>
      </p:sp>
      <p:sp>
        <p:nvSpPr>
          <p:cNvPr id="16" name="Text 14"/>
          <p:cNvSpPr/>
          <p:nvPr/>
        </p:nvSpPr>
        <p:spPr>
          <a:xfrm>
            <a:off x="5286256" y="5831324"/>
            <a:ext cx="3926443" cy="1319689"/>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Provides a user-friendly interface for requesting and booking various hospital services, including rooms and equipment.</a:t>
            </a:r>
            <a:endParaRPr lang="en-US" sz="1600" dirty="0"/>
          </a:p>
        </p:txBody>
      </p:sp>
      <p:sp>
        <p:nvSpPr>
          <p:cNvPr id="17" name="Text 15"/>
          <p:cNvSpPr/>
          <p:nvPr/>
        </p:nvSpPr>
        <p:spPr>
          <a:xfrm>
            <a:off x="9632752" y="5385435"/>
            <a:ext cx="2693789" cy="322183"/>
          </a:xfrm>
          <a:prstGeom prst="rect">
            <a:avLst/>
          </a:prstGeom>
          <a:noFill/>
          <a:ln/>
        </p:spPr>
        <p:txBody>
          <a:bodyPr wrap="none" lIns="0" tIns="0" rIns="0" bIns="0" rtlCol="0" anchor="t"/>
          <a:lstStyle/>
          <a:p>
            <a:pPr marL="0" indent="0" algn="l">
              <a:lnSpc>
                <a:spcPts val="2500"/>
              </a:lnSpc>
              <a:buNone/>
            </a:pPr>
            <a:r>
              <a:rPr lang="en-US" sz="2000" dirty="0">
                <a:solidFill>
                  <a:srgbClr val="EDEDE8"/>
                </a:solidFill>
                <a:latin typeface="Tomorrow Semi Bold" pitchFamily="34" charset="0"/>
                <a:ea typeface="Tomorrow Semi Bold" pitchFamily="34" charset="-122"/>
                <a:cs typeface="Tomorrow Semi Bold" pitchFamily="34" charset="-120"/>
              </a:rPr>
              <a:t>Custom Integrations</a:t>
            </a:r>
            <a:endParaRPr lang="en-US" sz="2000" dirty="0"/>
          </a:p>
        </p:txBody>
      </p:sp>
      <p:sp>
        <p:nvSpPr>
          <p:cNvPr id="18" name="Text 16"/>
          <p:cNvSpPr/>
          <p:nvPr/>
        </p:nvSpPr>
        <p:spPr>
          <a:xfrm>
            <a:off x="9632752" y="5831324"/>
            <a:ext cx="4061936" cy="1319689"/>
          </a:xfrm>
          <a:prstGeom prst="rect">
            <a:avLst/>
          </a:prstGeom>
          <a:noFill/>
          <a:ln/>
        </p:spPr>
        <p:txBody>
          <a:bodyPr wrap="square" lIns="0" tIns="0" rIns="0" bIns="0" rtlCol="0" anchor="t"/>
          <a:lstStyle/>
          <a:p>
            <a:pPr marL="0" indent="0" algn="l">
              <a:lnSpc>
                <a:spcPts val="2550"/>
              </a:lnSpc>
              <a:buNone/>
            </a:pPr>
            <a:r>
              <a:rPr lang="en-US" sz="1600" dirty="0">
                <a:solidFill>
                  <a:srgbClr val="C9C9C0"/>
                </a:solidFill>
                <a:latin typeface="Tomorrow" pitchFamily="34" charset="0"/>
                <a:ea typeface="Tomorrow" pitchFamily="34" charset="-122"/>
                <a:cs typeface="Tomorrow" pitchFamily="34" charset="-120"/>
              </a:rPr>
              <a:t>Designed for seamless integration with existing hospital information systems (HIS) and electronic health records (EHR) for a unified data ecosystem.</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TotalTime>
  <Words>1194</Words>
  <Application>Microsoft Office PowerPoint</Application>
  <PresentationFormat>Custom</PresentationFormat>
  <Paragraphs>88</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Tomorrow</vt:lpstr>
      <vt:lpstr>Arial</vt:lpstr>
      <vt:lpstr>Tomorrow Semi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Madhavi Regidi</cp:lastModifiedBy>
  <cp:revision>1</cp:revision>
  <dcterms:created xsi:type="dcterms:W3CDTF">2025-07-31T16:35:45Z</dcterms:created>
  <dcterms:modified xsi:type="dcterms:W3CDTF">2025-08-02T09:05:52Z</dcterms:modified>
</cp:coreProperties>
</file>